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74" r:id="rId5"/>
    <p:sldId id="278" r:id="rId6"/>
    <p:sldId id="261" r:id="rId7"/>
    <p:sldId id="260" r:id="rId8"/>
    <p:sldId id="262" r:id="rId9"/>
    <p:sldId id="263" r:id="rId10"/>
    <p:sldId id="277" r:id="rId11"/>
    <p:sldId id="264" r:id="rId12"/>
    <p:sldId id="265" r:id="rId13"/>
    <p:sldId id="266" r:id="rId14"/>
    <p:sldId id="267" r:id="rId15"/>
    <p:sldId id="268" r:id="rId16"/>
    <p:sldId id="269" r:id="rId17"/>
    <p:sldId id="270" r:id="rId18"/>
    <p:sldId id="271" r:id="rId19"/>
    <p:sldId id="272" r:id="rId20"/>
    <p:sldId id="279"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03" autoAdjust="0"/>
  </p:normalViewPr>
  <p:slideViewPr>
    <p:cSldViewPr>
      <p:cViewPr>
        <p:scale>
          <a:sx n="51" d="100"/>
          <a:sy n="51" d="100"/>
        </p:scale>
        <p:origin x="-1056" y="-48"/>
      </p:cViewPr>
      <p:guideLst>
        <p:guide orient="horz" pos="2160"/>
        <p:guide pos="2880"/>
      </p:guideLst>
    </p:cSldViewPr>
  </p:slideViewPr>
  <p:notesTextViewPr>
    <p:cViewPr>
      <p:scale>
        <a:sx n="1" d="1"/>
        <a:sy n="1" d="1"/>
      </p:scale>
      <p:origin x="0" y="0"/>
    </p:cViewPr>
  </p:notesTextViewPr>
  <p:sorterViewPr>
    <p:cViewPr>
      <p:scale>
        <a:sx n="100" d="100"/>
        <a:sy n="100" d="100"/>
      </p:scale>
      <p:origin x="0" y="26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52FE2-90AF-4CED-B961-AB7386F7D48A}" type="datetimeFigureOut">
              <a:rPr lang="en-US" smtClean="0"/>
              <a:t>4/21/2014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660D5-03E3-44C5-9C0C-901F6805E4DC}" type="slidenum">
              <a:rPr lang="en-US" smtClean="0"/>
              <a:t>‹#›</a:t>
            </a:fld>
            <a:endParaRPr lang="en-US"/>
          </a:p>
        </p:txBody>
      </p:sp>
    </p:spTree>
    <p:extLst>
      <p:ext uri="{BB962C8B-B14F-4D97-AF65-F5344CB8AC3E}">
        <p14:creationId xmlns:p14="http://schemas.microsoft.com/office/powerpoint/2010/main" val="3972209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660D5-03E3-44C5-9C0C-901F6805E4DC}" type="slidenum">
              <a:rPr lang="en-US" smtClean="0"/>
              <a:t>1</a:t>
            </a:fld>
            <a:endParaRPr lang="en-US"/>
          </a:p>
        </p:txBody>
      </p:sp>
    </p:spTree>
    <p:extLst>
      <p:ext uri="{BB962C8B-B14F-4D97-AF65-F5344CB8AC3E}">
        <p14:creationId xmlns:p14="http://schemas.microsoft.com/office/powerpoint/2010/main" val="2167449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660D5-03E3-44C5-9C0C-901F6805E4DC}" type="slidenum">
              <a:rPr lang="en-US" smtClean="0"/>
              <a:t>8</a:t>
            </a:fld>
            <a:endParaRPr lang="en-US"/>
          </a:p>
        </p:txBody>
      </p:sp>
    </p:spTree>
    <p:extLst>
      <p:ext uri="{BB962C8B-B14F-4D97-AF65-F5344CB8AC3E}">
        <p14:creationId xmlns:p14="http://schemas.microsoft.com/office/powerpoint/2010/main" val="2387467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660D5-03E3-44C5-9C0C-901F6805E4DC}" type="slidenum">
              <a:rPr lang="en-US" smtClean="0"/>
              <a:t>14</a:t>
            </a:fld>
            <a:endParaRPr lang="en-US"/>
          </a:p>
        </p:txBody>
      </p:sp>
    </p:spTree>
    <p:extLst>
      <p:ext uri="{BB962C8B-B14F-4D97-AF65-F5344CB8AC3E}">
        <p14:creationId xmlns:p14="http://schemas.microsoft.com/office/powerpoint/2010/main" val="250596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F660D5-03E3-44C5-9C0C-901F6805E4DC}" type="slidenum">
              <a:rPr lang="en-US" smtClean="0"/>
              <a:t>19</a:t>
            </a:fld>
            <a:endParaRPr lang="en-US"/>
          </a:p>
        </p:txBody>
      </p:sp>
    </p:spTree>
    <p:extLst>
      <p:ext uri="{BB962C8B-B14F-4D97-AF65-F5344CB8AC3E}">
        <p14:creationId xmlns:p14="http://schemas.microsoft.com/office/powerpoint/2010/main" val="3670666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DC02A2-C15D-4ED0-A286-B5DB5FCAA1E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363196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C02A2-C15D-4ED0-A286-B5DB5FCAA1E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201574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C02A2-C15D-4ED0-A286-B5DB5FCAA1E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410386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C02A2-C15D-4ED0-A286-B5DB5FCAA1E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218191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C02A2-C15D-4ED0-A286-B5DB5FCAA1E3}" type="datetimeFigureOut">
              <a:rPr lang="en-US" smtClean="0"/>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29951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DC02A2-C15D-4ED0-A286-B5DB5FCAA1E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2870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DC02A2-C15D-4ED0-A286-B5DB5FCAA1E3}" type="datetimeFigureOut">
              <a:rPr lang="en-US" smtClean="0"/>
              <a:t>4/21/2014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60423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C02A2-C15D-4ED0-A286-B5DB5FCAA1E3}" type="datetimeFigureOut">
              <a:rPr lang="en-US" smtClean="0"/>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743611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C02A2-C15D-4ED0-A286-B5DB5FCAA1E3}" type="datetimeFigureOut">
              <a:rPr lang="en-US" smtClean="0"/>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7521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C02A2-C15D-4ED0-A286-B5DB5FCAA1E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45215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C02A2-C15D-4ED0-A286-B5DB5FCAA1E3}" type="datetimeFigureOut">
              <a:rPr lang="en-US" smtClean="0"/>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EE7648-D59B-47AF-A690-3DE919179E81}" type="slidenum">
              <a:rPr lang="en-US" smtClean="0"/>
              <a:t>‹#›</a:t>
            </a:fld>
            <a:endParaRPr lang="en-US"/>
          </a:p>
        </p:txBody>
      </p:sp>
    </p:spTree>
    <p:extLst>
      <p:ext uri="{BB962C8B-B14F-4D97-AF65-F5344CB8AC3E}">
        <p14:creationId xmlns:p14="http://schemas.microsoft.com/office/powerpoint/2010/main" val="392953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C02A2-C15D-4ED0-A286-B5DB5FCAA1E3}" type="datetimeFigureOut">
              <a:rPr lang="en-US" smtClean="0"/>
              <a:t>4/21/2014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EE7648-D59B-47AF-A690-3DE919179E81}" type="slidenum">
              <a:rPr lang="en-US" smtClean="0"/>
              <a:t>‹#›</a:t>
            </a:fld>
            <a:endParaRPr lang="en-US"/>
          </a:p>
        </p:txBody>
      </p:sp>
    </p:spTree>
    <p:extLst>
      <p:ext uri="{BB962C8B-B14F-4D97-AF65-F5344CB8AC3E}">
        <p14:creationId xmlns:p14="http://schemas.microsoft.com/office/powerpoint/2010/main" val="178525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a:tile tx="0" ty="0" sx="100000" sy="100000" flip="none" algn="tl"/>
        </a:blipFill>
        <a:effectLst/>
      </p:bgPr>
    </p:bg>
    <p:spTree>
      <p:nvGrpSpPr>
        <p:cNvPr id="1" name=""/>
        <p:cNvGrpSpPr/>
        <p:nvPr/>
      </p:nvGrpSpPr>
      <p:grpSpPr>
        <a:xfrm>
          <a:off x="0" y="0"/>
          <a:ext cx="0" cy="0"/>
          <a:chOff x="0" y="0"/>
          <a:chExt cx="0" cy="0"/>
        </a:xfrm>
      </p:grpSpPr>
      <p:grpSp>
        <p:nvGrpSpPr>
          <p:cNvPr id="4" name="Group 3"/>
          <p:cNvGrpSpPr/>
          <p:nvPr/>
        </p:nvGrpSpPr>
        <p:grpSpPr>
          <a:xfrm>
            <a:off x="76200" y="152401"/>
            <a:ext cx="8915401" cy="5562600"/>
            <a:chOff x="76200" y="152400"/>
            <a:chExt cx="8915401" cy="655320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76200" y="152400"/>
              <a:ext cx="4724400" cy="65532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152400"/>
              <a:ext cx="4191001" cy="6553200"/>
            </a:xfrm>
            <a:prstGeom prst="rect">
              <a:avLst/>
            </a:prstGeom>
          </p:spPr>
        </p:pic>
      </p:grpSp>
      <p:sp>
        <p:nvSpPr>
          <p:cNvPr id="2" name="TextBox 1"/>
          <p:cNvSpPr txBox="1"/>
          <p:nvPr/>
        </p:nvSpPr>
        <p:spPr>
          <a:xfrm>
            <a:off x="76200" y="152400"/>
            <a:ext cx="8915401" cy="5562600"/>
          </a:xfrm>
          <a:prstGeom prst="rect">
            <a:avLst/>
          </a:prstGeom>
          <a:noFill/>
        </p:spPr>
        <p:txBody>
          <a:bodyPr wrap="none" rtlCol="0">
            <a:prstTxWarp prst="textArchUpPour">
              <a:avLst/>
            </a:prstTxWarp>
            <a:spAutoFit/>
          </a:bodyPr>
          <a:lstStyle/>
          <a:p>
            <a:r>
              <a:rPr lang="bn-BD" sz="5400" b="1" dirty="0"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latin typeface="NikoshBAN" pitchFamily="2" charset="0"/>
                <a:cs typeface="NikoshBAN" pitchFamily="2" charset="0"/>
              </a:rPr>
              <a:t>আস্ সালামু আলাই কুম</a:t>
            </a:r>
            <a:endParaRPr lang="en-US" sz="5400" b="1"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latin typeface="NikoshBAN" pitchFamily="2" charset="0"/>
              <a:cs typeface="NikoshBAN" pitchFamily="2" charset="0"/>
            </a:endParaRPr>
          </a:p>
        </p:txBody>
      </p:sp>
      <p:grpSp>
        <p:nvGrpSpPr>
          <p:cNvPr id="8" name="Group 7"/>
          <p:cNvGrpSpPr/>
          <p:nvPr/>
        </p:nvGrpSpPr>
        <p:grpSpPr>
          <a:xfrm>
            <a:off x="76200" y="5715000"/>
            <a:ext cx="8915401" cy="1143000"/>
            <a:chOff x="76200" y="5715000"/>
            <a:chExt cx="8915401" cy="1143000"/>
          </a:xfrm>
        </p:grpSpPr>
        <p:sp>
          <p:nvSpPr>
            <p:cNvPr id="7" name="Oval 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10" name="Oval 9"/>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11" name="Oval 10"/>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12" name="Oval 11"/>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15" name="Oval 14"/>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16" name="Oval 15"/>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17" name="Oval 16"/>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18" name="Oval 17"/>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19" name="Oval 18"/>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20" name="Oval 19"/>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12735718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4" name="Oval 3"/>
          <p:cNvSpPr/>
          <p:nvPr/>
        </p:nvSpPr>
        <p:spPr>
          <a:xfrm>
            <a:off x="41210" y="228600"/>
            <a:ext cx="2854390" cy="2514600"/>
          </a:xfrm>
          <a:prstGeom prst="ellipse">
            <a:avLst/>
          </a:prstGeom>
          <a:solidFill>
            <a:schemeClr val="tx1"/>
          </a:solidFill>
          <a:ln w="114300" cmpd="tri">
            <a:solidFill>
              <a:schemeClr val="bg1"/>
            </a:solidFill>
          </a:ln>
          <a:scene3d>
            <a:camera prst="orthographicFront"/>
            <a:lightRig rig="threePt" dir="t"/>
          </a:scene3d>
          <a:sp3d contourW="133350">
            <a:contourClr>
              <a:srgbClr val="00206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latin typeface="NikoshBAN" pitchFamily="2" charset="0"/>
                <a:cs typeface="NikoshBAN" pitchFamily="2" charset="0"/>
              </a:rPr>
              <a:t>যোহর</a:t>
            </a:r>
            <a:endParaRPr lang="en-US" sz="7200" b="1" dirty="0">
              <a:latin typeface="NikoshBAN" pitchFamily="2" charset="0"/>
              <a:cs typeface="NikoshBAN" pitchFamily="2" charset="0"/>
            </a:endParaRPr>
          </a:p>
        </p:txBody>
      </p:sp>
      <p:sp>
        <p:nvSpPr>
          <p:cNvPr id="5" name="Oval 4"/>
          <p:cNvSpPr/>
          <p:nvPr/>
        </p:nvSpPr>
        <p:spPr>
          <a:xfrm>
            <a:off x="6324600" y="228600"/>
            <a:ext cx="2743200" cy="2514600"/>
          </a:xfrm>
          <a:prstGeom prst="ellipse">
            <a:avLst/>
          </a:prstGeom>
          <a:solidFill>
            <a:srgbClr val="7030A0"/>
          </a:solidFill>
          <a:ln w="114300" cmpd="tri">
            <a:solidFill>
              <a:srgbClr val="00B050"/>
            </a:solidFill>
          </a:ln>
          <a:scene3d>
            <a:camera prst="orthographicFront"/>
            <a:lightRig rig="threePt" dir="t"/>
          </a:scene3d>
          <a:sp3d contourW="8255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smtClean="0">
                <a:latin typeface="NikoshBAN" pitchFamily="2" charset="0"/>
                <a:cs typeface="NikoshBAN" pitchFamily="2" charset="0"/>
              </a:rPr>
              <a:t>মাগরীব</a:t>
            </a:r>
            <a:endParaRPr lang="en-US" sz="6000" b="1" dirty="0">
              <a:latin typeface="NikoshBAN" pitchFamily="2" charset="0"/>
              <a:cs typeface="NikoshBAN" pitchFamily="2" charset="0"/>
            </a:endParaRPr>
          </a:p>
        </p:txBody>
      </p:sp>
      <p:sp>
        <p:nvSpPr>
          <p:cNvPr id="6" name="Oval 5"/>
          <p:cNvSpPr/>
          <p:nvPr/>
        </p:nvSpPr>
        <p:spPr>
          <a:xfrm>
            <a:off x="6324600" y="3276600"/>
            <a:ext cx="2590800" cy="2438401"/>
          </a:xfrm>
          <a:prstGeom prst="ellipse">
            <a:avLst/>
          </a:prstGeom>
          <a:solidFill>
            <a:srgbClr val="C00000"/>
          </a:solidFill>
          <a:ln w="114300" cmpd="tri">
            <a:solidFill>
              <a:schemeClr val="bg1"/>
            </a:solidFill>
          </a:ln>
          <a:scene3d>
            <a:camera prst="orthographicFront"/>
            <a:lightRig rig="threePt" dir="t"/>
          </a:scene3d>
          <a:sp3d contourW="10795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itchFamily="2" charset="0"/>
                <a:cs typeface="NikoshBAN" pitchFamily="2" charset="0"/>
              </a:rPr>
              <a:t>এশা</a:t>
            </a:r>
            <a:endParaRPr lang="en-US" sz="9600" dirty="0">
              <a:latin typeface="NikoshBAN" pitchFamily="2" charset="0"/>
              <a:cs typeface="NikoshBAN" pitchFamily="2" charset="0"/>
            </a:endParaRPr>
          </a:p>
        </p:txBody>
      </p:sp>
      <p:sp>
        <p:nvSpPr>
          <p:cNvPr id="7" name="Oval 6"/>
          <p:cNvSpPr/>
          <p:nvPr/>
        </p:nvSpPr>
        <p:spPr>
          <a:xfrm>
            <a:off x="205273" y="3200400"/>
            <a:ext cx="2842728" cy="2438401"/>
          </a:xfrm>
          <a:prstGeom prst="ellipse">
            <a:avLst/>
          </a:prstGeom>
          <a:solidFill>
            <a:srgbClr val="002060"/>
          </a:solidFill>
          <a:ln w="114300" cmpd="tri">
            <a:solidFill>
              <a:srgbClr val="00B050"/>
            </a:solidFill>
          </a:ln>
          <a:scene3d>
            <a:camera prst="orthographicFront"/>
            <a:lightRig rig="threePt" dir="t"/>
          </a:scene3d>
          <a:sp3d contourW="107950">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latin typeface="NikoshBAN" pitchFamily="2" charset="0"/>
                <a:cs typeface="NikoshBAN" pitchFamily="2" charset="0"/>
              </a:rPr>
              <a:t>ফজর</a:t>
            </a:r>
            <a:endParaRPr lang="en-US" sz="8000" dirty="0">
              <a:latin typeface="NikoshBAN" pitchFamily="2" charset="0"/>
              <a:cs typeface="NikoshBAN" pitchFamily="2" charset="0"/>
            </a:endParaRPr>
          </a:p>
        </p:txBody>
      </p:sp>
      <p:sp>
        <p:nvSpPr>
          <p:cNvPr id="8" name="Oval 7"/>
          <p:cNvSpPr/>
          <p:nvPr/>
        </p:nvSpPr>
        <p:spPr>
          <a:xfrm>
            <a:off x="3276600" y="152400"/>
            <a:ext cx="2743200" cy="2590800"/>
          </a:xfrm>
          <a:prstGeom prst="ellipse">
            <a:avLst/>
          </a:prstGeom>
          <a:solidFill>
            <a:srgbClr val="00B050"/>
          </a:solidFill>
          <a:ln w="114300" cmpd="tri">
            <a:solidFill>
              <a:schemeClr val="bg1"/>
            </a:solidFill>
          </a:ln>
          <a:scene3d>
            <a:camera prst="orthographicFront"/>
            <a:lightRig rig="threePt" dir="t"/>
          </a:scene3d>
          <a:sp3d extrusionH="76200" contourW="114300">
            <a:contourClr>
              <a:srgbClr val="00206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latin typeface="NikoshBAN" pitchFamily="2" charset="0"/>
                <a:cs typeface="NikoshBAN" pitchFamily="2" charset="0"/>
              </a:rPr>
              <a:t>আছর</a:t>
            </a:r>
            <a:endParaRPr lang="en-US" sz="8000" dirty="0">
              <a:latin typeface="NikoshBAN" pitchFamily="2" charset="0"/>
              <a:cs typeface="NikoshBAN" pitchFamily="2" charset="0"/>
            </a:endParaRPr>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200399" y="2743200"/>
            <a:ext cx="2895601" cy="4114800"/>
          </a:xfrm>
          <a:prstGeom prst="ellipse">
            <a:avLst/>
          </a:prstGeom>
          <a:ln>
            <a:noFill/>
          </a:ln>
          <a:effectLst>
            <a:softEdge rad="112500"/>
          </a:effectLst>
        </p:spPr>
      </p:pic>
      <p:sp>
        <p:nvSpPr>
          <p:cNvPr id="2" name="TextBox 1"/>
          <p:cNvSpPr txBox="1"/>
          <p:nvPr/>
        </p:nvSpPr>
        <p:spPr>
          <a:xfrm>
            <a:off x="3815750" y="3276600"/>
            <a:ext cx="1670650" cy="1569660"/>
          </a:xfrm>
          <a:prstGeom prst="rect">
            <a:avLst/>
          </a:prstGeom>
          <a:noFill/>
          <a:ln w="130175" cmpd="tri">
            <a:solidFill>
              <a:srgbClr val="00B050"/>
            </a:solidFill>
          </a:ln>
          <a:scene3d>
            <a:camera prst="orthographicFront"/>
            <a:lightRig rig="threePt" dir="t"/>
          </a:scene3d>
          <a:sp3d contourW="12700">
            <a:contourClr>
              <a:srgbClr val="002060"/>
            </a:contourClr>
          </a:sp3d>
        </p:spPr>
        <p:txBody>
          <a:bodyPr wrap="none" rtlCol="0">
            <a:prstTxWarp prst="textPlain">
              <a:avLst/>
            </a:prstTxWarp>
            <a:spAutoFit/>
          </a:bodyPr>
          <a:lstStyle/>
          <a:p>
            <a:r>
              <a:rPr lang="bn-BD" sz="4800" b="1" dirty="0" smtClean="0">
                <a:ln w="1905"/>
                <a:effectLst>
                  <a:innerShdw blurRad="69850" dist="43180" dir="5400000">
                    <a:srgbClr val="000000">
                      <a:alpha val="65000"/>
                    </a:srgbClr>
                  </a:innerShdw>
                </a:effectLst>
                <a:latin typeface="NikoshBAN" pitchFamily="2" charset="0"/>
                <a:cs typeface="NikoshBAN" pitchFamily="2" charset="0"/>
              </a:rPr>
              <a:t>সালাত </a:t>
            </a:r>
          </a:p>
          <a:p>
            <a:r>
              <a:rPr lang="bn-BD" sz="4800" b="1" dirty="0" smtClean="0">
                <a:ln w="1905"/>
                <a:effectLst>
                  <a:innerShdw blurRad="69850" dist="43180" dir="5400000">
                    <a:srgbClr val="000000">
                      <a:alpha val="65000"/>
                    </a:srgbClr>
                  </a:innerShdw>
                </a:effectLst>
                <a:latin typeface="NikoshBAN" pitchFamily="2" charset="0"/>
                <a:cs typeface="NikoshBAN" pitchFamily="2" charset="0"/>
              </a:rPr>
              <a:t>৫ওয়াক্ত</a:t>
            </a:r>
            <a:endParaRPr lang="en-US" sz="4800" b="1" dirty="0">
              <a:ln w="1905"/>
              <a:effectLst>
                <a:innerShdw blurRad="69850" dist="43180" dir="5400000">
                  <a:srgbClr val="000000">
                    <a:alpha val="65000"/>
                  </a:srgbClr>
                </a:innerShdw>
              </a:effectLst>
              <a:latin typeface="NikoshBAN" pitchFamily="2" charset="0"/>
              <a:cs typeface="NikoshBAN" pitchFamily="2" charset="0"/>
            </a:endParaRPr>
          </a:p>
        </p:txBody>
      </p:sp>
      <p:grpSp>
        <p:nvGrpSpPr>
          <p:cNvPr id="20" name="Group 19"/>
          <p:cNvGrpSpPr/>
          <p:nvPr/>
        </p:nvGrpSpPr>
        <p:grpSpPr>
          <a:xfrm>
            <a:off x="76200" y="5715000"/>
            <a:ext cx="8915401" cy="1143000"/>
            <a:chOff x="76200" y="5715000"/>
            <a:chExt cx="8915401" cy="1143000"/>
          </a:xfrm>
        </p:grpSpPr>
        <p:sp>
          <p:nvSpPr>
            <p:cNvPr id="32" name="Oval 31"/>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33" name="Oval 32"/>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4" name="Oval 33"/>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5" name="Oval 34"/>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6" name="Oval 35"/>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7" name="Oval 36"/>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8" name="Oval 37"/>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9" name="Oval 38"/>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40" name="Oval 39"/>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41" name="Oval 40"/>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803613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edge">
                                      <p:cBhvr>
                                        <p:cTn id="41" dur="20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heel(1)">
                                      <p:cBhvr>
                                        <p:cTn id="4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70">
          <a:fgClr>
            <a:schemeClr val="accent2"/>
          </a:fgClr>
          <a:bgClr>
            <a:srgbClr val="00B0F0"/>
          </a:bgClr>
        </a:pattFill>
        <a:effectLst/>
      </p:bgPr>
    </p:bg>
    <p:spTree>
      <p:nvGrpSpPr>
        <p:cNvPr id="1" name=""/>
        <p:cNvGrpSpPr/>
        <p:nvPr/>
      </p:nvGrpSpPr>
      <p:grpSpPr>
        <a:xfrm>
          <a:off x="0" y="0"/>
          <a:ext cx="0" cy="0"/>
          <a:chOff x="0" y="0"/>
          <a:chExt cx="0" cy="0"/>
        </a:xfrm>
      </p:grpSpPr>
      <p:sp>
        <p:nvSpPr>
          <p:cNvPr id="4" name="Flowchart: Preparation 3"/>
          <p:cNvSpPr/>
          <p:nvPr/>
        </p:nvSpPr>
        <p:spPr>
          <a:xfrm>
            <a:off x="152400" y="228600"/>
            <a:ext cx="8432542" cy="1219200"/>
          </a:xfrm>
          <a:prstGeom prst="flowChartPreparation">
            <a:avLst/>
          </a:prstGeom>
          <a:solidFill>
            <a:srgbClr val="00B0F0"/>
          </a:solidFill>
          <a:ln w="133350" cmpd="tri">
            <a:solidFill>
              <a:srgbClr val="002060"/>
            </a:solidFill>
            <a:prstDash val="sysDash"/>
          </a:ln>
          <a:effectLst>
            <a:glow rad="127000">
              <a:srgbClr val="FF0000"/>
            </a:glow>
          </a:effectLst>
          <a:scene3d>
            <a:camera prst="orthographicFront"/>
            <a:lightRig rig="threePt" dir="t"/>
          </a:scene3d>
          <a:sp3d contourW="12700">
            <a:contourClr>
              <a:srgbClr val="7030A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66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latin typeface="NikoshBAN" pitchFamily="2" charset="0"/>
                <a:cs typeface="NikoshBAN" pitchFamily="2" charset="0"/>
              </a:rPr>
              <a:t>নামাজের সময় সূচী</a:t>
            </a:r>
            <a:endParaRPr lang="en-US" sz="6600" b="1" cap="all" dirty="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latin typeface="NikoshBAN" pitchFamily="2" charset="0"/>
              <a:cs typeface="NikoshBAN" pitchFamily="2" charset="0"/>
            </a:endParaRPr>
          </a:p>
        </p:txBody>
      </p:sp>
      <p:sp>
        <p:nvSpPr>
          <p:cNvPr id="5" name="Hexagon 4"/>
          <p:cNvSpPr/>
          <p:nvPr/>
        </p:nvSpPr>
        <p:spPr>
          <a:xfrm>
            <a:off x="152400" y="1752600"/>
            <a:ext cx="8763000" cy="3962400"/>
          </a:xfrm>
          <a:prstGeom prst="hexagon">
            <a:avLst/>
          </a:prstGeom>
          <a:solidFill>
            <a:srgbClr val="00B050"/>
          </a:solidFill>
          <a:ln w="149225" cmpd="thickThin">
            <a:solidFill>
              <a:srgbClr val="FF0000"/>
            </a:solidFill>
            <a:prstDash val="sysDot"/>
          </a:ln>
          <a:effectLst>
            <a:glow rad="127000">
              <a:srgbClr val="002060"/>
            </a:glow>
          </a:effectLst>
          <a:scene3d>
            <a:camera prst="orthographicFront"/>
            <a:lightRig rig="threePt" dir="t"/>
          </a:scene3d>
          <a:sp3d contourW="127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itchFamily="2" charset="2"/>
              <a:buChar char="q"/>
            </a:pPr>
            <a:r>
              <a:rPr lang="bn-BD" sz="4000" dirty="0" smtClean="0">
                <a:solidFill>
                  <a:schemeClr val="bg1"/>
                </a:solidFill>
                <a:latin typeface="NikoshBAN" pitchFamily="2" charset="0"/>
                <a:cs typeface="NikoshBAN" pitchFamily="2" charset="0"/>
              </a:rPr>
              <a:t>ফজরঃ-সুবহি সাদিক হওয়ার সাথে সাথে ফজরের সময় আরম্ভ হয় আর সূর্য উঠারপূর্ব পর্যন্ত এর সময় থাকে </a:t>
            </a:r>
            <a:r>
              <a:rPr lang="bn-BD" sz="4800" dirty="0" smtClean="0">
                <a:solidFill>
                  <a:schemeClr val="bg1"/>
                </a:solidFill>
                <a:latin typeface="NikoshBAN" pitchFamily="2" charset="0"/>
                <a:cs typeface="NikoshBAN" pitchFamily="2" charset="0"/>
              </a:rPr>
              <a:t>। </a:t>
            </a:r>
            <a:r>
              <a:rPr lang="bn-BD" sz="4800" dirty="0" smtClean="0">
                <a:solidFill>
                  <a:schemeClr val="tx1"/>
                </a:solidFill>
                <a:latin typeface="NikoshBAN" pitchFamily="2" charset="0"/>
                <a:cs typeface="NikoshBAN" pitchFamily="2" charset="0"/>
              </a:rPr>
              <a:t>(আকাশের পূর্ব দিগন্তে লম্বমান যে আলোর রেখা দেখা দেয় তাকেই সুবহি সাদিক বলে।)</a:t>
            </a:r>
          </a:p>
        </p:txBody>
      </p:sp>
      <p:grpSp>
        <p:nvGrpSpPr>
          <p:cNvPr id="15" name="Group 14"/>
          <p:cNvGrpSpPr/>
          <p:nvPr/>
        </p:nvGrpSpPr>
        <p:grpSpPr>
          <a:xfrm>
            <a:off x="76200" y="5715000"/>
            <a:ext cx="8915401" cy="1143000"/>
            <a:chOff x="76200" y="5715000"/>
            <a:chExt cx="8915401" cy="1143000"/>
          </a:xfrm>
        </p:grpSpPr>
        <p:sp>
          <p:nvSpPr>
            <p:cNvPr id="16" name="Oval 1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17431717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zigZag">
          <a:fgClr>
            <a:schemeClr val="accent6"/>
          </a:fgClr>
          <a:bgClr>
            <a:srgbClr val="7030A0"/>
          </a:bgClr>
        </a:pattFill>
        <a:effectLst/>
      </p:bgPr>
    </p:bg>
    <p:spTree>
      <p:nvGrpSpPr>
        <p:cNvPr id="1" name=""/>
        <p:cNvGrpSpPr/>
        <p:nvPr/>
      </p:nvGrpSpPr>
      <p:grpSpPr>
        <a:xfrm>
          <a:off x="0" y="0"/>
          <a:ext cx="0" cy="0"/>
          <a:chOff x="0" y="0"/>
          <a:chExt cx="0" cy="0"/>
        </a:xfrm>
      </p:grpSpPr>
      <p:sp>
        <p:nvSpPr>
          <p:cNvPr id="2" name="Snip Same Side Corner Rectangle 1"/>
          <p:cNvSpPr/>
          <p:nvPr/>
        </p:nvSpPr>
        <p:spPr>
          <a:xfrm>
            <a:off x="381000" y="228600"/>
            <a:ext cx="8534400" cy="5334000"/>
          </a:xfrm>
          <a:prstGeom prst="snip2SameRect">
            <a:avLst/>
          </a:prstGeom>
          <a:solidFill>
            <a:srgbClr val="00B050"/>
          </a:solidFill>
          <a:ln w="127000" cmpd="dbl">
            <a:solidFill>
              <a:srgbClr val="FF0000"/>
            </a:solidFill>
            <a:prstDash val="sysDash"/>
            <a:bevel/>
          </a:ln>
          <a:effectLst>
            <a:glow rad="127000">
              <a:srgbClr val="FFFF00"/>
            </a:glow>
          </a:effectLst>
          <a:scene3d>
            <a:camera prst="orthographicFront"/>
            <a:lightRig rig="threePt" dir="t"/>
          </a:scene3d>
          <a:sp3d contourW="12700">
            <a:contourClr>
              <a:srgbClr val="00206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itchFamily="2" charset="2"/>
              <a:buChar char="q"/>
            </a:pPr>
            <a:r>
              <a:rPr lang="bn-BD" sz="3200" b="1" dirty="0" smtClean="0">
                <a:solidFill>
                  <a:schemeClr val="tx1"/>
                </a:solidFill>
                <a:latin typeface="NikoshBAN" pitchFamily="2" charset="0"/>
                <a:cs typeface="NikoshBAN" pitchFamily="2" charset="0"/>
              </a:rPr>
              <a:t>যোহরঃ</a:t>
            </a:r>
            <a:r>
              <a:rPr lang="en-US" sz="3200" dirty="0" smtClean="0">
                <a:solidFill>
                  <a:schemeClr val="tx1"/>
                </a:solidFill>
                <a:latin typeface="NikoshBAN" pitchFamily="2" charset="0"/>
                <a:cs typeface="NikoshBAN" pitchFamily="2" charset="0"/>
              </a:rPr>
              <a:t>-</a:t>
            </a:r>
            <a:r>
              <a:rPr lang="bn-BD" sz="3200" dirty="0" smtClean="0">
                <a:solidFill>
                  <a:schemeClr val="tx1"/>
                </a:solidFill>
                <a:latin typeface="NikoshBAN" pitchFamily="2" charset="0"/>
                <a:cs typeface="NikoshBAN" pitchFamily="2" charset="0"/>
              </a:rPr>
              <a:t> </a:t>
            </a:r>
            <a:r>
              <a:rPr lang="bn-BD" sz="3200" dirty="0" smtClean="0">
                <a:latin typeface="NikoshBAN" pitchFamily="2" charset="0"/>
                <a:cs typeface="NikoshBAN" pitchFamily="2" charset="0"/>
              </a:rPr>
              <a:t>দ্বিপ্রহরের পর সূর্য পশ্চিম আকাশে হেলে পড়লেই যোহরের সময় শুরু।প্রত্যেক বস্তুর </a:t>
            </a:r>
            <a:r>
              <a:rPr lang="bn-BD" sz="3200" dirty="0" smtClean="0">
                <a:solidFill>
                  <a:schemeClr val="tx1"/>
                </a:solidFill>
                <a:latin typeface="NikoshBAN" pitchFamily="2" charset="0"/>
                <a:cs typeface="NikoshBAN" pitchFamily="2" charset="0"/>
              </a:rPr>
              <a:t>‘ছায়া আসলি’</a:t>
            </a:r>
            <a:r>
              <a:rPr lang="bn-BD" sz="3200" dirty="0" smtClean="0">
                <a:latin typeface="NikoshBAN" pitchFamily="2" charset="0"/>
                <a:cs typeface="NikoshBAN" pitchFamily="2" charset="0"/>
              </a:rPr>
              <a:t> বাদ</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দিয়ে দ্বিগুন হলেই যোহরের সময় শেষ হয়ে যায়।</a:t>
            </a:r>
          </a:p>
          <a:p>
            <a:pPr marL="571500" indent="-571500" algn="ctr">
              <a:buFont typeface="Wingdings" pitchFamily="2" charset="2"/>
              <a:buChar char="q"/>
            </a:pPr>
            <a:r>
              <a:rPr lang="bn-BD" sz="3200" b="1" dirty="0" smtClean="0">
                <a:solidFill>
                  <a:schemeClr val="bg1"/>
                </a:solidFill>
                <a:latin typeface="NikoshBAN" pitchFamily="2" charset="0"/>
                <a:cs typeface="NikoshBAN" pitchFamily="2" charset="0"/>
              </a:rPr>
              <a:t>আসরঃ</a:t>
            </a:r>
            <a:r>
              <a:rPr lang="bn-BD" sz="3200" dirty="0" smtClean="0">
                <a:solidFill>
                  <a:schemeClr val="bg1"/>
                </a:solidFill>
                <a:latin typeface="NikoshBAN" pitchFamily="2" charset="0"/>
                <a:cs typeface="NikoshBAN" pitchFamily="2" charset="0"/>
              </a:rPr>
              <a:t>- </a:t>
            </a:r>
            <a:r>
              <a:rPr lang="bn-BD" sz="3200" dirty="0" smtClean="0">
                <a:solidFill>
                  <a:srgbClr val="002060"/>
                </a:solidFill>
                <a:latin typeface="NikoshBAN" pitchFamily="2" charset="0"/>
                <a:cs typeface="NikoshBAN" pitchFamily="2" charset="0"/>
              </a:rPr>
              <a:t>যোহরের সময় শেষ হলেই আসরের সময় শুরু হয় এবং সূর্যাস্তের পূর্ব পর্যন্ত থাকে।</a:t>
            </a:r>
          </a:p>
          <a:p>
            <a:pPr marL="571500" indent="-571500" algn="ctr">
              <a:buFont typeface="Wingdings" pitchFamily="2" charset="2"/>
              <a:buChar char="q"/>
            </a:pPr>
            <a:r>
              <a:rPr lang="bn-BD" sz="3200" b="1" dirty="0" smtClean="0">
                <a:solidFill>
                  <a:schemeClr val="tx1"/>
                </a:solidFill>
                <a:latin typeface="NikoshBAN" pitchFamily="2" charset="0"/>
                <a:cs typeface="NikoshBAN" pitchFamily="2" charset="0"/>
              </a:rPr>
              <a:t>মাগরিব</a:t>
            </a:r>
            <a:r>
              <a:rPr lang="en-US" sz="3200" b="1" dirty="0" smtClean="0">
                <a:solidFill>
                  <a:schemeClr val="tx1"/>
                </a:solidFill>
                <a:latin typeface="NikoshBAN" pitchFamily="2" charset="0"/>
                <a:cs typeface="NikoshBAN" pitchFamily="2" charset="0"/>
              </a:rPr>
              <a:t> </a:t>
            </a:r>
            <a:r>
              <a:rPr lang="bn-BD" sz="3200" b="1" dirty="0" smtClean="0">
                <a:solidFill>
                  <a:schemeClr val="tx1"/>
                </a:solidFill>
                <a:latin typeface="NikoshBAN" pitchFamily="2" charset="0"/>
                <a:cs typeface="NikoshBAN" pitchFamily="2" charset="0"/>
              </a:rPr>
              <a:t>:</a:t>
            </a:r>
            <a:r>
              <a:rPr lang="en-US" sz="3200" b="1" dirty="0" smtClean="0">
                <a:solidFill>
                  <a:schemeClr val="tx1"/>
                </a:solidFill>
                <a:latin typeface="NikoshBAN" pitchFamily="2" charset="0"/>
                <a:cs typeface="NikoshBAN" pitchFamily="2" charset="0"/>
              </a:rPr>
              <a:t> </a:t>
            </a:r>
            <a:r>
              <a:rPr lang="bn-BD" sz="3200" dirty="0" smtClean="0">
                <a:solidFill>
                  <a:schemeClr val="tx1"/>
                </a:solidFill>
                <a:latin typeface="NikoshBAN" pitchFamily="2" charset="0"/>
                <a:cs typeface="NikoshBAN" pitchFamily="2" charset="0"/>
              </a:rPr>
              <a:t>- </a:t>
            </a:r>
            <a:r>
              <a:rPr lang="bn-BD" sz="3200" dirty="0" smtClean="0">
                <a:latin typeface="NikoshBAN" pitchFamily="2" charset="0"/>
                <a:cs typeface="NikoshBAN" pitchFamily="2" charset="0"/>
              </a:rPr>
              <a:t>সূর্যাস্তের পর থেকে মাগরিবের নামাজ শুরু এবং পশ্চিম আকাশে লালিমা থাকা পর্যন্ত এর সময় থাকে।</a:t>
            </a:r>
          </a:p>
          <a:p>
            <a:pPr marL="571500" indent="-571500" algn="ctr">
              <a:buFont typeface="Wingdings" pitchFamily="2" charset="2"/>
              <a:buChar char="q"/>
            </a:pPr>
            <a:r>
              <a:rPr lang="bn-BD" sz="3200" b="1" dirty="0" smtClean="0">
                <a:solidFill>
                  <a:schemeClr val="tx1"/>
                </a:solidFill>
                <a:latin typeface="NikoshBAN" pitchFamily="2" charset="0"/>
                <a:cs typeface="NikoshBAN" pitchFamily="2" charset="0"/>
              </a:rPr>
              <a:t>ইশাঃ</a:t>
            </a:r>
            <a:r>
              <a:rPr lang="bn-BD" sz="3200" dirty="0" smtClean="0">
                <a:solidFill>
                  <a:schemeClr val="tx1"/>
                </a:solidFill>
                <a:latin typeface="NikoshBAN" pitchFamily="2" charset="0"/>
                <a:cs typeface="NikoshBAN" pitchFamily="2" charset="0"/>
              </a:rPr>
              <a:t>- </a:t>
            </a:r>
            <a:r>
              <a:rPr lang="bn-BD" sz="3200" dirty="0" smtClean="0">
                <a:solidFill>
                  <a:schemeClr val="bg1"/>
                </a:solidFill>
                <a:latin typeface="NikoshBAN" pitchFamily="2" charset="0"/>
                <a:cs typeface="NikoshBAN" pitchFamily="2" charset="0"/>
              </a:rPr>
              <a:t>মাগরিবের সময় শেষ হওয়ার পর শুরু এবংসুবহি সাদিকের পূর্ব পর্যন্ত সময় থাকে। </a:t>
            </a:r>
            <a:endParaRPr lang="en-US" sz="3200" dirty="0">
              <a:solidFill>
                <a:schemeClr val="bg1"/>
              </a:solidFill>
              <a:latin typeface="NikoshBAN" pitchFamily="2" charset="0"/>
              <a:cs typeface="NikoshBAN" pitchFamily="2" charset="0"/>
            </a:endParaRPr>
          </a:p>
        </p:txBody>
      </p:sp>
      <p:grpSp>
        <p:nvGrpSpPr>
          <p:cNvPr id="25" name="Group 24"/>
          <p:cNvGrpSpPr/>
          <p:nvPr/>
        </p:nvGrpSpPr>
        <p:grpSpPr>
          <a:xfrm>
            <a:off x="76200" y="5715000"/>
            <a:ext cx="8915401" cy="1143000"/>
            <a:chOff x="76200" y="5715000"/>
            <a:chExt cx="8915401" cy="1143000"/>
          </a:xfrm>
        </p:grpSpPr>
        <p:sp>
          <p:nvSpPr>
            <p:cNvPr id="26" name="Oval 2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403154745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50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wipe(down)">
                                      <p:cBhvr>
                                        <p:cTn id="32" dur="580">
                                          <p:stCondLst>
                                            <p:cond delay="0"/>
                                          </p:stCondLst>
                                        </p:cTn>
                                        <p:tgtEl>
                                          <p:spTgt spid="2">
                                            <p:txEl>
                                              <p:pRg st="3" end="3"/>
                                            </p:txEl>
                                          </p:spTgt>
                                        </p:tgtEl>
                                      </p:cBhvr>
                                    </p:animEffect>
                                    <p:anim calcmode="lin" valueType="num">
                                      <p:cBhvr>
                                        <p:cTn id="33"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3" end="3"/>
                                            </p:txEl>
                                          </p:spTgt>
                                        </p:tgtEl>
                                      </p:cBhvr>
                                      <p:to x="100000" y="60000"/>
                                    </p:animScale>
                                    <p:animScale>
                                      <p:cBhvr>
                                        <p:cTn id="39" dur="166" decel="50000">
                                          <p:stCondLst>
                                            <p:cond delay="676"/>
                                          </p:stCondLst>
                                        </p:cTn>
                                        <p:tgtEl>
                                          <p:spTgt spid="2">
                                            <p:txEl>
                                              <p:pRg st="3" end="3"/>
                                            </p:txEl>
                                          </p:spTgt>
                                        </p:tgtEl>
                                      </p:cBhvr>
                                      <p:to x="100000" y="100000"/>
                                    </p:animScale>
                                    <p:animScale>
                                      <p:cBhvr>
                                        <p:cTn id="40" dur="26">
                                          <p:stCondLst>
                                            <p:cond delay="1312"/>
                                          </p:stCondLst>
                                        </p:cTn>
                                        <p:tgtEl>
                                          <p:spTgt spid="2">
                                            <p:txEl>
                                              <p:pRg st="3" end="3"/>
                                            </p:txEl>
                                          </p:spTgt>
                                        </p:tgtEl>
                                      </p:cBhvr>
                                      <p:to x="100000" y="80000"/>
                                    </p:animScale>
                                    <p:animScale>
                                      <p:cBhvr>
                                        <p:cTn id="41" dur="166" decel="50000">
                                          <p:stCondLst>
                                            <p:cond delay="1338"/>
                                          </p:stCondLst>
                                        </p:cTn>
                                        <p:tgtEl>
                                          <p:spTgt spid="2">
                                            <p:txEl>
                                              <p:pRg st="3" end="3"/>
                                            </p:txEl>
                                          </p:spTgt>
                                        </p:tgtEl>
                                      </p:cBhvr>
                                      <p:to x="100000" y="100000"/>
                                    </p:animScale>
                                    <p:animScale>
                                      <p:cBhvr>
                                        <p:cTn id="42" dur="26">
                                          <p:stCondLst>
                                            <p:cond delay="1642"/>
                                          </p:stCondLst>
                                        </p:cTn>
                                        <p:tgtEl>
                                          <p:spTgt spid="2">
                                            <p:txEl>
                                              <p:pRg st="3" end="3"/>
                                            </p:txEl>
                                          </p:spTgt>
                                        </p:tgtEl>
                                      </p:cBhvr>
                                      <p:to x="100000" y="90000"/>
                                    </p:animScale>
                                    <p:animScale>
                                      <p:cBhvr>
                                        <p:cTn id="43" dur="166" decel="50000">
                                          <p:stCondLst>
                                            <p:cond delay="1668"/>
                                          </p:stCondLst>
                                        </p:cTn>
                                        <p:tgtEl>
                                          <p:spTgt spid="2">
                                            <p:txEl>
                                              <p:pRg st="3" end="3"/>
                                            </p:txEl>
                                          </p:spTgt>
                                        </p:tgtEl>
                                      </p:cBhvr>
                                      <p:to x="100000" y="100000"/>
                                    </p:animScale>
                                    <p:animScale>
                                      <p:cBhvr>
                                        <p:cTn id="44" dur="26">
                                          <p:stCondLst>
                                            <p:cond delay="1808"/>
                                          </p:stCondLst>
                                        </p:cTn>
                                        <p:tgtEl>
                                          <p:spTgt spid="2">
                                            <p:txEl>
                                              <p:pRg st="3" end="3"/>
                                            </p:txEl>
                                          </p:spTgt>
                                        </p:tgtEl>
                                      </p:cBhvr>
                                      <p:to x="100000" y="95000"/>
                                    </p:animScale>
                                    <p:animScale>
                                      <p:cBhvr>
                                        <p:cTn id="45"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Oval Callout 3"/>
          <p:cNvSpPr/>
          <p:nvPr/>
        </p:nvSpPr>
        <p:spPr>
          <a:xfrm>
            <a:off x="228600" y="76200"/>
            <a:ext cx="8686800" cy="914400"/>
          </a:xfrm>
          <a:prstGeom prst="wedgeEllipseCallout">
            <a:avLst/>
          </a:prstGeom>
          <a:solidFill>
            <a:srgbClr val="7030A0"/>
          </a:solidFill>
          <a:ln cmpd="sng">
            <a:solidFill>
              <a:srgbClr val="FFFF00"/>
            </a:solidFill>
          </a:ln>
          <a:effectLst>
            <a:glow rad="355600">
              <a:srgbClr val="FF0000"/>
            </a:glow>
          </a:effectLst>
          <a:scene3d>
            <a:camera prst="orthographicFront"/>
            <a:lightRig rig="threePt" dir="t"/>
          </a:scene3d>
          <a:sp3d contourW="146050">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latin typeface="NikoshBAN" pitchFamily="2" charset="0"/>
                <a:cs typeface="NikoshBAN" pitchFamily="2" charset="0"/>
              </a:rPr>
              <a:t>সালাত আদায়ের নিয়ম</a:t>
            </a:r>
            <a:endParaRPr lang="en-US" sz="6000" dirty="0">
              <a:latin typeface="NikoshBAN" pitchFamily="2" charset="0"/>
              <a:cs typeface="NikoshBAN" pitchFamily="2" charset="0"/>
            </a:endParaRPr>
          </a:p>
        </p:txBody>
      </p:sp>
      <p:sp>
        <p:nvSpPr>
          <p:cNvPr id="5" name="Flowchart: Alternate Process 4"/>
          <p:cNvSpPr/>
          <p:nvPr/>
        </p:nvSpPr>
        <p:spPr>
          <a:xfrm>
            <a:off x="76200" y="1295400"/>
            <a:ext cx="8915400" cy="4267200"/>
          </a:xfrm>
          <a:prstGeom prst="flowChartAlternateProcess">
            <a:avLst/>
          </a:prstGeom>
          <a:solidFill>
            <a:srgbClr val="00B0F0"/>
          </a:solidFill>
          <a:ln w="149225" cmpd="thinThick">
            <a:solidFill>
              <a:srgbClr val="FFFF00"/>
            </a:solidFill>
            <a:prstDash val="dashDot"/>
          </a:ln>
          <a:effectLst>
            <a:glow rad="127000">
              <a:srgbClr val="002060"/>
            </a:glow>
          </a:effectLst>
          <a:scene3d>
            <a:camera prst="orthographicFront"/>
            <a:lightRig rig="threePt" dir="t"/>
          </a:scene3d>
          <a:sp3d contourW="127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002060"/>
                </a:solidFill>
                <a:latin typeface="NikoshBAN" pitchFamily="2" charset="0"/>
                <a:cs typeface="NikoshBAN" pitchFamily="2" charset="0"/>
              </a:rPr>
              <a:t>সালাত আদায়ের নিয়মের মধ্যে কিছুটা পার্থক্য রয়েছে।</a:t>
            </a:r>
          </a:p>
          <a:p>
            <a:pPr algn="ctr"/>
            <a:r>
              <a:rPr lang="bn-BD" sz="3600" dirty="0" smtClean="0">
                <a:solidFill>
                  <a:srgbClr val="002060"/>
                </a:solidFill>
                <a:latin typeface="NikoshBAN" pitchFamily="2" charset="0"/>
                <a:cs typeface="NikoshBAN" pitchFamily="2" charset="0"/>
              </a:rPr>
              <a:t>যেমন-২/৩/৪ রাকাত বিশবিষ্ট নামাজ এবং ফরজ,ওয়াজিব,সুন্নত এবং নফলের  মধ্যে পার্থক্য রয়েছে।</a:t>
            </a:r>
          </a:p>
          <a:p>
            <a:pPr marL="571500" indent="-571500" algn="ctr">
              <a:buFont typeface="Wingdings" pitchFamily="2" charset="2"/>
              <a:buChar char="Ø"/>
            </a:pPr>
            <a:r>
              <a:rPr lang="bn-BD" sz="3600" dirty="0" smtClean="0">
                <a:latin typeface="NikoshBAN" pitchFamily="2" charset="0"/>
                <a:cs typeface="NikoshBAN" pitchFamily="2" charset="0"/>
              </a:rPr>
              <a:t>২ রাকাত  বিশিষ্ট সালাতের নিয়মঃ-  সর্ব প্রথম কিবলামুখী হয়ে জায়নামাজে  দাড়াইয়া  নিয়ত করে দুই হাত কাঁধ পর্যন্ত হাত তূলে ‘আল্লাহু আকবার’ বলে নাভির উপর হাত বাঁধব।মহিলারা বুকের উপর হাত বাঁধবে। তার পর ‘সানা’ পড়ব।     </a:t>
            </a:r>
            <a:endParaRPr lang="en-US" sz="3600" dirty="0">
              <a:latin typeface="NikoshBAN" pitchFamily="2" charset="0"/>
              <a:cs typeface="NikoshBAN" pitchFamily="2" charset="0"/>
            </a:endParaRPr>
          </a:p>
        </p:txBody>
      </p:sp>
      <p:grpSp>
        <p:nvGrpSpPr>
          <p:cNvPr id="15" name="Group 14"/>
          <p:cNvGrpSpPr/>
          <p:nvPr/>
        </p:nvGrpSpPr>
        <p:grpSpPr>
          <a:xfrm>
            <a:off x="76200" y="5715000"/>
            <a:ext cx="8915401" cy="1143000"/>
            <a:chOff x="76200" y="5715000"/>
            <a:chExt cx="8915401" cy="1143000"/>
          </a:xfrm>
        </p:grpSpPr>
        <p:sp>
          <p:nvSpPr>
            <p:cNvPr id="16" name="Oval 1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36936652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Snip Diagonal Corner Rectangle 1"/>
          <p:cNvSpPr/>
          <p:nvPr/>
        </p:nvSpPr>
        <p:spPr>
          <a:xfrm>
            <a:off x="76200" y="152400"/>
            <a:ext cx="8915400" cy="5486400"/>
          </a:xfrm>
          <a:prstGeom prst="snip2DiagRect">
            <a:avLst/>
          </a:prstGeom>
          <a:solidFill>
            <a:srgbClr val="002060"/>
          </a:solidFill>
          <a:ln w="76200" cmpd="tri">
            <a:solidFill>
              <a:srgbClr val="002060"/>
            </a:solidFill>
          </a:ln>
          <a:effectLst>
            <a:glow rad="127000">
              <a:schemeClr val="bg1"/>
            </a:glow>
          </a:effectLst>
          <a:scene3d>
            <a:camera prst="orthographicFront"/>
            <a:lightRig rig="threePt" dir="t"/>
          </a:scene3d>
          <a:sp3d contourW="57150">
            <a:contourClr>
              <a:srgbClr val="92D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bg1"/>
                </a:solidFill>
                <a:latin typeface="NikoshBAN" pitchFamily="2" charset="0"/>
                <a:cs typeface="NikoshBAN" pitchFamily="2" charset="0"/>
              </a:rPr>
              <a:t>এর পর  আউযু  বিল্লাহি মিনাশ শাইতানির রাজিম,বিসমিল্লাহির রাহ্ মানির রাহিম বলে </a:t>
            </a:r>
            <a:r>
              <a:rPr lang="bn-BD" sz="3200" b="1" dirty="0" smtClean="0">
                <a:solidFill>
                  <a:srgbClr val="FFFF00"/>
                </a:solidFill>
                <a:latin typeface="NikoshBAN" pitchFamily="2" charset="0"/>
                <a:cs typeface="NikoshBAN" pitchFamily="2" charset="0"/>
              </a:rPr>
              <a:t>সুরা ফাতিহা </a:t>
            </a:r>
            <a:r>
              <a:rPr lang="bn-BD" sz="3200" dirty="0" smtClean="0">
                <a:solidFill>
                  <a:schemeClr val="bg1"/>
                </a:solidFill>
                <a:latin typeface="NikoshBAN" pitchFamily="2" charset="0"/>
                <a:cs typeface="NikoshBAN" pitchFamily="2" charset="0"/>
              </a:rPr>
              <a:t>পড়ব।তারপর  মনে মনে আমিন বলবো অন্য কোনো সুরার কমপক্ষে বড় এক আয়াত  অথবা ছোট তিন আয়াত কিংবা একটি সুরা পড়বো। তারপর ‘আল্লাহু আকবার’ বলে</a:t>
            </a:r>
            <a:r>
              <a:rPr lang="bn-BD" sz="3200" b="1" dirty="0" smtClean="0">
                <a:solidFill>
                  <a:srgbClr val="FFFF00"/>
                </a:solidFill>
                <a:latin typeface="NikoshBAN" pitchFamily="2" charset="0"/>
                <a:cs typeface="NikoshBAN" pitchFamily="2" charset="0"/>
              </a:rPr>
              <a:t> রুকু </a:t>
            </a:r>
            <a:r>
              <a:rPr lang="bn-BD" sz="3200" dirty="0" smtClean="0">
                <a:solidFill>
                  <a:schemeClr val="bg1"/>
                </a:solidFill>
                <a:latin typeface="NikoshBAN" pitchFamily="2" charset="0"/>
                <a:cs typeface="NikoshBAN" pitchFamily="2" charset="0"/>
              </a:rPr>
              <a:t>করবো। রুকুতে কমপক্ষে</a:t>
            </a:r>
            <a:r>
              <a:rPr lang="bn-BD" sz="3200" dirty="0" smtClean="0">
                <a:solidFill>
                  <a:srgbClr val="FFFF00"/>
                </a:solidFill>
                <a:latin typeface="NikoshBAN" pitchFamily="2" charset="0"/>
                <a:cs typeface="NikoshBAN" pitchFamily="2" charset="0"/>
              </a:rPr>
              <a:t> তিনবার ‘সুবহানা রাব্বিয়াল আজিম’ </a:t>
            </a:r>
            <a:r>
              <a:rPr lang="bn-BD" sz="3200" dirty="0" smtClean="0">
                <a:solidFill>
                  <a:schemeClr val="bg1"/>
                </a:solidFill>
                <a:latin typeface="NikoshBAN" pitchFamily="2" charset="0"/>
                <a:cs typeface="NikoshBAN" pitchFamily="2" charset="0"/>
              </a:rPr>
              <a:t>বলব।তারপর </a:t>
            </a:r>
            <a:r>
              <a:rPr lang="bn-BD" sz="3200" dirty="0" smtClean="0">
                <a:solidFill>
                  <a:srgbClr val="FFC000"/>
                </a:solidFill>
                <a:latin typeface="NikoshBAN" pitchFamily="2" charset="0"/>
                <a:cs typeface="NikoshBAN" pitchFamily="2" charset="0"/>
              </a:rPr>
              <a:t>‘সামি আল্লাহুলিমান হামিদাহ্</a:t>
            </a:r>
            <a:r>
              <a:rPr lang="bn-BD" sz="3200" dirty="0" smtClean="0">
                <a:solidFill>
                  <a:schemeClr val="bg1"/>
                </a:solidFill>
                <a:latin typeface="NikoshBAN" pitchFamily="2" charset="0"/>
                <a:cs typeface="NikoshBAN" pitchFamily="2" charset="0"/>
              </a:rPr>
              <a:t>’ বলে সোজা হয়ে দাঁড়াব।দাঁড়ানো অবস্থায় </a:t>
            </a:r>
            <a:r>
              <a:rPr lang="bn-BD" sz="3200" dirty="0" smtClean="0">
                <a:solidFill>
                  <a:srgbClr val="00B0F0"/>
                </a:solidFill>
                <a:latin typeface="NikoshBAN" pitchFamily="2" charset="0"/>
                <a:cs typeface="NikoshBAN" pitchFamily="2" charset="0"/>
              </a:rPr>
              <a:t>‘রাব্বানা লাকাল হামদ্’বলব</a:t>
            </a:r>
            <a:r>
              <a:rPr lang="bn-BD" sz="3200" dirty="0" smtClean="0">
                <a:solidFill>
                  <a:schemeClr val="bg1"/>
                </a:solidFill>
                <a:latin typeface="NikoshBAN" pitchFamily="2" charset="0"/>
                <a:cs typeface="NikoshBAN" pitchFamily="2" charset="0"/>
              </a:rPr>
              <a:t>। এরপর ‘আল্লাহু  আকবার’ বলে </a:t>
            </a:r>
            <a:r>
              <a:rPr lang="bn-BD" sz="3200" b="1" dirty="0" smtClean="0">
                <a:solidFill>
                  <a:srgbClr val="FFFF00"/>
                </a:solidFill>
                <a:latin typeface="NikoshBAN" pitchFamily="2" charset="0"/>
                <a:cs typeface="NikoshBAN" pitchFamily="2" charset="0"/>
              </a:rPr>
              <a:t>সিজদাহ</a:t>
            </a:r>
            <a:r>
              <a:rPr lang="bn-BD" sz="3200" dirty="0" smtClean="0">
                <a:solidFill>
                  <a:schemeClr val="bg1"/>
                </a:solidFill>
                <a:latin typeface="NikoshBAN" pitchFamily="2" charset="0"/>
                <a:cs typeface="NikoshBAN" pitchFamily="2" charset="0"/>
              </a:rPr>
              <a:t> করব এবং </a:t>
            </a:r>
            <a:r>
              <a:rPr lang="bn-BD" sz="3200" dirty="0" smtClean="0">
                <a:solidFill>
                  <a:srgbClr val="FFFF00"/>
                </a:solidFill>
                <a:latin typeface="NikoshBAN" pitchFamily="2" charset="0"/>
                <a:cs typeface="NikoshBAN" pitchFamily="2" charset="0"/>
              </a:rPr>
              <a:t>তিনবার ‘স</a:t>
            </a:r>
            <a:r>
              <a:rPr lang="en-US" sz="3200" dirty="0" smtClean="0">
                <a:solidFill>
                  <a:srgbClr val="FFFF00"/>
                </a:solidFill>
                <a:latin typeface="NikoshBAN" pitchFamily="2" charset="0"/>
                <a:cs typeface="NikoshBAN" pitchFamily="2" charset="0"/>
              </a:rPr>
              <a:t>ু</a:t>
            </a:r>
            <a:r>
              <a:rPr lang="bn-BD" sz="3200" dirty="0" smtClean="0">
                <a:solidFill>
                  <a:srgbClr val="FFFF00"/>
                </a:solidFill>
                <a:latin typeface="NikoshBAN" pitchFamily="2" charset="0"/>
                <a:cs typeface="NikoshBAN" pitchFamily="2" charset="0"/>
              </a:rPr>
              <a:t>বহানা রাব্বিয়াল আলা</a:t>
            </a:r>
            <a:r>
              <a:rPr lang="bn-BD" sz="3200" dirty="0" smtClean="0">
                <a:solidFill>
                  <a:schemeClr val="bg1"/>
                </a:solidFill>
                <a:latin typeface="NikoshBAN" pitchFamily="2" charset="0"/>
                <a:cs typeface="NikoshBAN" pitchFamily="2" charset="0"/>
              </a:rPr>
              <a:t>’ বলব।তারপর  ‘আল্লাহু আকবার’ বলে  সোজা হয়ে বসব।  </a:t>
            </a:r>
            <a:endParaRPr lang="en-US" sz="3200" dirty="0">
              <a:solidFill>
                <a:schemeClr val="bg1"/>
              </a:solidFill>
              <a:latin typeface="NikoshBAN" pitchFamily="2" charset="0"/>
              <a:cs typeface="NikoshBAN" pitchFamily="2" charset="0"/>
            </a:endParaRPr>
          </a:p>
        </p:txBody>
      </p:sp>
      <p:grpSp>
        <p:nvGrpSpPr>
          <p:cNvPr id="14" name="Group 13"/>
          <p:cNvGrpSpPr/>
          <p:nvPr/>
        </p:nvGrpSpPr>
        <p:grpSpPr>
          <a:xfrm>
            <a:off x="76200" y="5715000"/>
            <a:ext cx="8915401" cy="1143000"/>
            <a:chOff x="76200" y="5715000"/>
            <a:chExt cx="8915401" cy="1143000"/>
          </a:xfrm>
        </p:grpSpPr>
        <p:sp>
          <p:nvSpPr>
            <p:cNvPr id="15" name="Oval 14"/>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41792257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0" end="0"/>
                                            </p:txEl>
                                          </p:spTgt>
                                        </p:tgtEl>
                                        <p:attrNameLst>
                                          <p:attrName>ppt_w</p:attrName>
                                        </p:attrNameLst>
                                      </p:cBhvr>
                                    </p:anim>
                                    <p:anim by="(#ppt_w*0.50)" calcmode="lin" valueType="num">
                                      <p:cBhvr>
                                        <p:cTn id="8" dur="500" decel="50000" autoRev="1" fill="hold">
                                          <p:stCondLst>
                                            <p:cond delay="0"/>
                                          </p:stCondLst>
                                        </p:cTn>
                                        <p:tgtEl>
                                          <p:spTgt spid="2">
                                            <p:txEl>
                                              <p:pRg st="0" end="0"/>
                                            </p:txEl>
                                          </p:spTgt>
                                        </p:tgtEl>
                                        <p:attrNameLst>
                                          <p:attrName>ppt_x</p:attrName>
                                        </p:attrNameLst>
                                      </p:cBhvr>
                                    </p:anim>
                                    <p:anim from="(-#ppt_h/2)" to="(#ppt_y)" calcmode="lin" valueType="num">
                                      <p:cBhvr>
                                        <p:cTn id="9" dur="1000" fill="hold">
                                          <p:stCondLst>
                                            <p:cond delay="0"/>
                                          </p:stCondLst>
                                        </p:cTn>
                                        <p:tgtEl>
                                          <p:spTgt spid="2">
                                            <p:txEl>
                                              <p:pRg st="0" end="0"/>
                                            </p:txEl>
                                          </p:spTgt>
                                        </p:tgtEl>
                                        <p:attrNameLst>
                                          <p:attrName>ppt_y</p:attrName>
                                        </p:attrNameLst>
                                      </p:cBhvr>
                                    </p:anim>
                                    <p:animRot by="21600000">
                                      <p:cBhvr>
                                        <p:cTn id="10" dur="1000"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839200" cy="5562600"/>
          </a:xfrm>
          <a:prstGeom prst="roundRect">
            <a:avLst/>
          </a:prstGeom>
          <a:solidFill>
            <a:srgbClr val="00B0F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bn-BD" sz="3600" dirty="0" smtClean="0">
              <a:latin typeface="NikoshBAN" pitchFamily="2" charset="0"/>
              <a:cs typeface="NikoshBAN" pitchFamily="2" charset="0"/>
            </a:endParaRPr>
          </a:p>
          <a:p>
            <a:pPr algn="ctr"/>
            <a:endParaRPr lang="bn-BD" sz="3600" dirty="0">
              <a:latin typeface="NikoshBAN" pitchFamily="2" charset="0"/>
              <a:cs typeface="NikoshBAN" pitchFamily="2" charset="0"/>
            </a:endParaRPr>
          </a:p>
          <a:p>
            <a:r>
              <a:rPr lang="bn-BD" sz="3600" dirty="0" smtClean="0">
                <a:latin typeface="NikoshBAN" pitchFamily="2" charset="0"/>
                <a:cs typeface="NikoshBAN" pitchFamily="2" charset="0"/>
              </a:rPr>
              <a:t>    </a:t>
            </a:r>
            <a:r>
              <a:rPr lang="bn-BD" sz="3200" dirty="0" smtClean="0">
                <a:latin typeface="NikoshBAN" pitchFamily="2" charset="0"/>
                <a:cs typeface="NikoshBAN" pitchFamily="2" charset="0"/>
              </a:rPr>
              <a:t>আবার ‘আল্লাহু আকবার’ বলে দ্বিতীয় সিজদাহ  করব । </a:t>
            </a:r>
          </a:p>
          <a:p>
            <a:r>
              <a:rPr lang="bn-BD" sz="3200" dirty="0" smtClean="0">
                <a:latin typeface="NikoshBAN" pitchFamily="2" charset="0"/>
                <a:cs typeface="NikoshBAN" pitchFamily="2" charset="0"/>
              </a:rPr>
              <a:t>এর পর সোজা হয়ে দাঁড়াব । এ ভাবে প্রথম রাকআত  </a:t>
            </a:r>
          </a:p>
          <a:p>
            <a:r>
              <a:rPr lang="bn-BD" sz="3200" dirty="0" smtClean="0">
                <a:latin typeface="NikoshBAN" pitchFamily="2" charset="0"/>
                <a:cs typeface="NikoshBAN" pitchFamily="2" charset="0"/>
              </a:rPr>
              <a:t>শেষ হবে। এখন দ্বিতীয় রাকআতে  প্রথম রাকাতের মতো </a:t>
            </a:r>
            <a:r>
              <a:rPr lang="bn-BD" sz="3200" dirty="0" smtClean="0">
                <a:solidFill>
                  <a:schemeClr val="tx1"/>
                </a:solidFill>
                <a:latin typeface="NikoshBAN" pitchFamily="2" charset="0"/>
                <a:cs typeface="NikoshBAN" pitchFamily="2" charset="0"/>
              </a:rPr>
              <a:t>রুকু, সিজদাহ  করে  সোজা হয়ে বসব । তাশাহুদ,দরুদ ও </a:t>
            </a:r>
          </a:p>
          <a:p>
            <a:r>
              <a:rPr lang="bn-BD" sz="3200" dirty="0" smtClean="0">
                <a:solidFill>
                  <a:schemeClr val="tx1"/>
                </a:solidFill>
                <a:latin typeface="NikoshBAN" pitchFamily="2" charset="0"/>
                <a:cs typeface="NikoshBAN" pitchFamily="2" charset="0"/>
              </a:rPr>
              <a:t>দোয়া মাসুরা পড়ে ডানে এবং বামে সালাম ফিরাইয়া </a:t>
            </a:r>
            <a:endParaRPr lang="en-US" sz="3200" dirty="0" smtClean="0">
              <a:solidFill>
                <a:schemeClr val="tx1"/>
              </a:solidFill>
              <a:latin typeface="NikoshBAN" pitchFamily="2" charset="0"/>
              <a:cs typeface="NikoshBAN" pitchFamily="2" charset="0"/>
            </a:endParaRPr>
          </a:p>
          <a:p>
            <a:r>
              <a:rPr lang="bn-BD" sz="3200" dirty="0" smtClean="0">
                <a:solidFill>
                  <a:schemeClr val="tx1"/>
                </a:solidFill>
                <a:latin typeface="NikoshBAN" pitchFamily="2" charset="0"/>
                <a:cs typeface="NikoshBAN" pitchFamily="2" charset="0"/>
              </a:rPr>
              <a:t>২ রাকাআত বিশিষ্ট নামাজ শেষ করবো ।</a:t>
            </a:r>
          </a:p>
          <a:p>
            <a:pPr marL="571500" indent="-571500">
              <a:buFont typeface="Wingdings" pitchFamily="2" charset="2"/>
              <a:buChar char="v"/>
            </a:pPr>
            <a:r>
              <a:rPr lang="bn-BD"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NikoshBAN" pitchFamily="2" charset="0"/>
                <a:cs typeface="NikoshBAN" pitchFamily="2" charset="0"/>
              </a:rPr>
              <a:t>তিন রাকআত বিশিষ্ট সালাতের নিয়মঃ- </a:t>
            </a:r>
            <a:r>
              <a:rPr lang="bn-BD" sz="3200" dirty="0" smtClean="0">
                <a:latin typeface="NikoshBAN" pitchFamily="2" charset="0"/>
                <a:cs typeface="NikoshBAN" pitchFamily="2" charset="0"/>
              </a:rPr>
              <a:t>তিন রাকআত  ফরয সালাতের দ্বিতীয় রাকআতের  পর শুধু তাশাহুদ পড়ে সোজা হয়ে দাড়িয়ে বিসমিল্লাহ বলে শুধু সুরা ফাতিহা পড়ে অন্য সুরা না পড়ে রুকু সিজদা করব এবং সোজা হয়ে বসে তাশাহুদ, দরুদ ও দোয়া মাসুরা পড়ে ডানে-বামে  সালাম ফিরিয়ে  নামাজ শেষ করব।</a:t>
            </a:r>
          </a:p>
          <a:p>
            <a:pPr algn="ctr"/>
            <a:endParaRPr lang="bn-BD" sz="3600" dirty="0" smtClean="0">
              <a:latin typeface="NikoshBAN" pitchFamily="2" charset="0"/>
              <a:cs typeface="NikoshBAN" pitchFamily="2" charset="0"/>
            </a:endParaRPr>
          </a:p>
          <a:p>
            <a:pPr algn="ctr"/>
            <a:r>
              <a:rPr lang="bn-BD"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grpSp>
        <p:nvGrpSpPr>
          <p:cNvPr id="14" name="Group 13"/>
          <p:cNvGrpSpPr/>
          <p:nvPr/>
        </p:nvGrpSpPr>
        <p:grpSpPr>
          <a:xfrm>
            <a:off x="76200" y="5715000"/>
            <a:ext cx="8915401" cy="1143000"/>
            <a:chOff x="76200" y="5715000"/>
            <a:chExt cx="8915401" cy="1143000"/>
          </a:xfrm>
        </p:grpSpPr>
        <p:sp>
          <p:nvSpPr>
            <p:cNvPr id="26" name="Oval 2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5869083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2">
                                            <p:txEl>
                                              <p:pRg st="2" end="2"/>
                                            </p:txEl>
                                          </p:spTgt>
                                        </p:tgtEl>
                                        <p:attrNameLst>
                                          <p:attrName>ppt_w</p:attrName>
                                        </p:attrNameLst>
                                      </p:cBhvr>
                                    </p:anim>
                                    <p:anim by="(#ppt_w*0.50)" calcmode="lin" valueType="num">
                                      <p:cBhvr>
                                        <p:cTn id="8" dur="500" decel="50000" autoRev="1" fill="hold">
                                          <p:stCondLst>
                                            <p:cond delay="0"/>
                                          </p:stCondLst>
                                        </p:cTn>
                                        <p:tgtEl>
                                          <p:spTgt spid="2">
                                            <p:txEl>
                                              <p:pRg st="2" end="2"/>
                                            </p:txEl>
                                          </p:spTgt>
                                        </p:tgtEl>
                                        <p:attrNameLst>
                                          <p:attrName>ppt_x</p:attrName>
                                        </p:attrNameLst>
                                      </p:cBhvr>
                                    </p:anim>
                                    <p:anim from="(-#ppt_h/2)" to="(#ppt_y)" calcmode="lin" valueType="num">
                                      <p:cBhvr>
                                        <p:cTn id="9" dur="1000" fill="hold">
                                          <p:stCondLst>
                                            <p:cond delay="0"/>
                                          </p:stCondLst>
                                        </p:cTn>
                                        <p:tgtEl>
                                          <p:spTgt spid="2">
                                            <p:txEl>
                                              <p:pRg st="2" end="2"/>
                                            </p:txEl>
                                          </p:spTgt>
                                        </p:tgtEl>
                                        <p:attrNameLst>
                                          <p:attrName>ppt_y</p:attrName>
                                        </p:attrNameLst>
                                      </p:cBhvr>
                                    </p:anim>
                                    <p:animRot by="21600000">
                                      <p:cBhvr>
                                        <p:cTn id="10" dur="1000" fill="hold">
                                          <p:stCondLst>
                                            <p:cond delay="0"/>
                                          </p:stCondLst>
                                        </p:cTn>
                                        <p:tgtEl>
                                          <p:spTgt spid="2">
                                            <p:txEl>
                                              <p:pRg st="2" end="2"/>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
                                            <p:txEl>
                                              <p:pRg st="3" end="3"/>
                                            </p:txEl>
                                          </p:spTgt>
                                        </p:tgtEl>
                                        <p:attrNameLst>
                                          <p:attrName>style.visibility</p:attrName>
                                        </p:attrNameLst>
                                      </p:cBhvr>
                                      <p:to>
                                        <p:strVal val="visible"/>
                                      </p:to>
                                    </p:set>
                                    <p:anim by="(-#ppt_w*2)" calcmode="lin" valueType="num">
                                      <p:cBhvr rctx="PPT">
                                        <p:cTn id="13" dur="500" autoRev="1" fill="hold">
                                          <p:stCondLst>
                                            <p:cond delay="0"/>
                                          </p:stCondLst>
                                        </p:cTn>
                                        <p:tgtEl>
                                          <p:spTgt spid="2">
                                            <p:txEl>
                                              <p:pRg st="3" end="3"/>
                                            </p:txEl>
                                          </p:spTgt>
                                        </p:tgtEl>
                                        <p:attrNameLst>
                                          <p:attrName>ppt_w</p:attrName>
                                        </p:attrNameLst>
                                      </p:cBhvr>
                                    </p:anim>
                                    <p:anim by="(#ppt_w*0.50)" calcmode="lin" valueType="num">
                                      <p:cBhvr>
                                        <p:cTn id="14" dur="500" decel="50000" autoRev="1" fill="hold">
                                          <p:stCondLst>
                                            <p:cond delay="0"/>
                                          </p:stCondLst>
                                        </p:cTn>
                                        <p:tgtEl>
                                          <p:spTgt spid="2">
                                            <p:txEl>
                                              <p:pRg st="3" end="3"/>
                                            </p:txEl>
                                          </p:spTgt>
                                        </p:tgtEl>
                                        <p:attrNameLst>
                                          <p:attrName>ppt_x</p:attrName>
                                        </p:attrNameLst>
                                      </p:cBhvr>
                                    </p:anim>
                                    <p:anim from="(-#ppt_h/2)" to="(#ppt_y)" calcmode="lin" valueType="num">
                                      <p:cBhvr>
                                        <p:cTn id="15" dur="1000" fill="hold">
                                          <p:stCondLst>
                                            <p:cond delay="0"/>
                                          </p:stCondLst>
                                        </p:cTn>
                                        <p:tgtEl>
                                          <p:spTgt spid="2">
                                            <p:txEl>
                                              <p:pRg st="3" end="3"/>
                                            </p:txEl>
                                          </p:spTgt>
                                        </p:tgtEl>
                                        <p:attrNameLst>
                                          <p:attrName>ppt_y</p:attrName>
                                        </p:attrNameLst>
                                      </p:cBhvr>
                                    </p:anim>
                                    <p:animRot by="21600000">
                                      <p:cBhvr>
                                        <p:cTn id="16" dur="1000" fill="hold">
                                          <p:stCondLst>
                                            <p:cond delay="0"/>
                                          </p:stCondLst>
                                        </p:cTn>
                                        <p:tgtEl>
                                          <p:spTgt spid="2">
                                            <p:txEl>
                                              <p:pRg st="3" end="3"/>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2">
                                            <p:txEl>
                                              <p:pRg st="4" end="4"/>
                                            </p:txEl>
                                          </p:spTgt>
                                        </p:tgtEl>
                                        <p:attrNameLst>
                                          <p:attrName>style.visibility</p:attrName>
                                        </p:attrNameLst>
                                      </p:cBhvr>
                                      <p:to>
                                        <p:strVal val="visible"/>
                                      </p:to>
                                    </p:set>
                                    <p:anim by="(-#ppt_w*2)" calcmode="lin" valueType="num">
                                      <p:cBhvr rctx="PPT">
                                        <p:cTn id="19" dur="500" autoRev="1" fill="hold">
                                          <p:stCondLst>
                                            <p:cond delay="0"/>
                                          </p:stCondLst>
                                        </p:cTn>
                                        <p:tgtEl>
                                          <p:spTgt spid="2">
                                            <p:txEl>
                                              <p:pRg st="4" end="4"/>
                                            </p:txEl>
                                          </p:spTgt>
                                        </p:tgtEl>
                                        <p:attrNameLst>
                                          <p:attrName>ppt_w</p:attrName>
                                        </p:attrNameLst>
                                      </p:cBhvr>
                                    </p:anim>
                                    <p:anim by="(#ppt_w*0.50)" calcmode="lin" valueType="num">
                                      <p:cBhvr>
                                        <p:cTn id="20" dur="500" decel="50000" autoRev="1" fill="hold">
                                          <p:stCondLst>
                                            <p:cond delay="0"/>
                                          </p:stCondLst>
                                        </p:cTn>
                                        <p:tgtEl>
                                          <p:spTgt spid="2">
                                            <p:txEl>
                                              <p:pRg st="4" end="4"/>
                                            </p:txEl>
                                          </p:spTgt>
                                        </p:tgtEl>
                                        <p:attrNameLst>
                                          <p:attrName>ppt_x</p:attrName>
                                        </p:attrNameLst>
                                      </p:cBhvr>
                                    </p:anim>
                                    <p:anim from="(-#ppt_h/2)" to="(#ppt_y)" calcmode="lin" valueType="num">
                                      <p:cBhvr>
                                        <p:cTn id="21" dur="1000" fill="hold">
                                          <p:stCondLst>
                                            <p:cond delay="0"/>
                                          </p:stCondLst>
                                        </p:cTn>
                                        <p:tgtEl>
                                          <p:spTgt spid="2">
                                            <p:txEl>
                                              <p:pRg st="4" end="4"/>
                                            </p:txEl>
                                          </p:spTgt>
                                        </p:tgtEl>
                                        <p:attrNameLst>
                                          <p:attrName>ppt_y</p:attrName>
                                        </p:attrNameLst>
                                      </p:cBhvr>
                                    </p:anim>
                                    <p:animRot by="21600000">
                                      <p:cBhvr>
                                        <p:cTn id="22" dur="1000" fill="hold">
                                          <p:stCondLst>
                                            <p:cond delay="0"/>
                                          </p:stCondLst>
                                        </p:cTn>
                                        <p:tgtEl>
                                          <p:spTgt spid="2">
                                            <p:txEl>
                                              <p:pRg st="4" end="4"/>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2">
                                            <p:txEl>
                                              <p:pRg st="5" end="5"/>
                                            </p:txEl>
                                          </p:spTgt>
                                        </p:tgtEl>
                                        <p:attrNameLst>
                                          <p:attrName>style.visibility</p:attrName>
                                        </p:attrNameLst>
                                      </p:cBhvr>
                                      <p:to>
                                        <p:strVal val="visible"/>
                                      </p:to>
                                    </p:set>
                                    <p:anim by="(-#ppt_w*2)" calcmode="lin" valueType="num">
                                      <p:cBhvr rctx="PPT">
                                        <p:cTn id="25" dur="500" autoRev="1" fill="hold">
                                          <p:stCondLst>
                                            <p:cond delay="0"/>
                                          </p:stCondLst>
                                        </p:cTn>
                                        <p:tgtEl>
                                          <p:spTgt spid="2">
                                            <p:txEl>
                                              <p:pRg st="5" end="5"/>
                                            </p:txEl>
                                          </p:spTgt>
                                        </p:tgtEl>
                                        <p:attrNameLst>
                                          <p:attrName>ppt_w</p:attrName>
                                        </p:attrNameLst>
                                      </p:cBhvr>
                                    </p:anim>
                                    <p:anim by="(#ppt_w*0.50)" calcmode="lin" valueType="num">
                                      <p:cBhvr>
                                        <p:cTn id="26" dur="500" decel="50000" autoRev="1" fill="hold">
                                          <p:stCondLst>
                                            <p:cond delay="0"/>
                                          </p:stCondLst>
                                        </p:cTn>
                                        <p:tgtEl>
                                          <p:spTgt spid="2">
                                            <p:txEl>
                                              <p:pRg st="5" end="5"/>
                                            </p:txEl>
                                          </p:spTgt>
                                        </p:tgtEl>
                                        <p:attrNameLst>
                                          <p:attrName>ppt_x</p:attrName>
                                        </p:attrNameLst>
                                      </p:cBhvr>
                                    </p:anim>
                                    <p:anim from="(-#ppt_h/2)" to="(#ppt_y)" calcmode="lin" valueType="num">
                                      <p:cBhvr>
                                        <p:cTn id="27" dur="1000" fill="hold">
                                          <p:stCondLst>
                                            <p:cond delay="0"/>
                                          </p:stCondLst>
                                        </p:cTn>
                                        <p:tgtEl>
                                          <p:spTgt spid="2">
                                            <p:txEl>
                                              <p:pRg st="5" end="5"/>
                                            </p:txEl>
                                          </p:spTgt>
                                        </p:tgtEl>
                                        <p:attrNameLst>
                                          <p:attrName>ppt_y</p:attrName>
                                        </p:attrNameLst>
                                      </p:cBhvr>
                                    </p:anim>
                                    <p:animRot by="21600000">
                                      <p:cBhvr>
                                        <p:cTn id="28" dur="1000" fill="hold">
                                          <p:stCondLst>
                                            <p:cond delay="0"/>
                                          </p:stCondLst>
                                        </p:cTn>
                                        <p:tgtEl>
                                          <p:spTgt spid="2">
                                            <p:txEl>
                                              <p:pRg st="5" end="5"/>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2">
                                            <p:txEl>
                                              <p:pRg st="6" end="6"/>
                                            </p:txEl>
                                          </p:spTgt>
                                        </p:tgtEl>
                                        <p:attrNameLst>
                                          <p:attrName>style.visibility</p:attrName>
                                        </p:attrNameLst>
                                      </p:cBhvr>
                                      <p:to>
                                        <p:strVal val="visible"/>
                                      </p:to>
                                    </p:set>
                                    <p:anim by="(-#ppt_w*2)" calcmode="lin" valueType="num">
                                      <p:cBhvr rctx="PPT">
                                        <p:cTn id="31" dur="500" autoRev="1" fill="hold">
                                          <p:stCondLst>
                                            <p:cond delay="0"/>
                                          </p:stCondLst>
                                        </p:cTn>
                                        <p:tgtEl>
                                          <p:spTgt spid="2">
                                            <p:txEl>
                                              <p:pRg st="6" end="6"/>
                                            </p:txEl>
                                          </p:spTgt>
                                        </p:tgtEl>
                                        <p:attrNameLst>
                                          <p:attrName>ppt_w</p:attrName>
                                        </p:attrNameLst>
                                      </p:cBhvr>
                                    </p:anim>
                                    <p:anim by="(#ppt_w*0.50)" calcmode="lin" valueType="num">
                                      <p:cBhvr>
                                        <p:cTn id="32" dur="500" decel="50000" autoRev="1" fill="hold">
                                          <p:stCondLst>
                                            <p:cond delay="0"/>
                                          </p:stCondLst>
                                        </p:cTn>
                                        <p:tgtEl>
                                          <p:spTgt spid="2">
                                            <p:txEl>
                                              <p:pRg st="6" end="6"/>
                                            </p:txEl>
                                          </p:spTgt>
                                        </p:tgtEl>
                                        <p:attrNameLst>
                                          <p:attrName>ppt_x</p:attrName>
                                        </p:attrNameLst>
                                      </p:cBhvr>
                                    </p:anim>
                                    <p:anim from="(-#ppt_h/2)" to="(#ppt_y)" calcmode="lin" valueType="num">
                                      <p:cBhvr>
                                        <p:cTn id="33" dur="1000" fill="hold">
                                          <p:stCondLst>
                                            <p:cond delay="0"/>
                                          </p:stCondLst>
                                        </p:cTn>
                                        <p:tgtEl>
                                          <p:spTgt spid="2">
                                            <p:txEl>
                                              <p:pRg st="6" end="6"/>
                                            </p:txEl>
                                          </p:spTgt>
                                        </p:tgtEl>
                                        <p:attrNameLst>
                                          <p:attrName>ppt_y</p:attrName>
                                        </p:attrNameLst>
                                      </p:cBhvr>
                                    </p:anim>
                                    <p:animRot by="21600000">
                                      <p:cBhvr>
                                        <p:cTn id="34" dur="1000" fill="hold">
                                          <p:stCondLst>
                                            <p:cond delay="0"/>
                                          </p:stCondLst>
                                        </p:cTn>
                                        <p:tgtEl>
                                          <p:spTgt spid="2">
                                            <p:txEl>
                                              <p:pRg st="6" end="6"/>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p:cTn id="39" dur="500" fill="hold"/>
                                        <p:tgtEl>
                                          <p:spTgt spid="2">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
                                            <p:txEl>
                                              <p:pRg st="7" end="7"/>
                                            </p:txEl>
                                          </p:spTgt>
                                        </p:tgtEl>
                                        <p:attrNameLst>
                                          <p:attrName>ppt_y</p:attrName>
                                        </p:attrNameLst>
                                      </p:cBhvr>
                                      <p:tavLst>
                                        <p:tav tm="0">
                                          <p:val>
                                            <p:strVal val="#ppt_y"/>
                                          </p:val>
                                        </p:tav>
                                        <p:tav tm="100000">
                                          <p:val>
                                            <p:strVal val="#ppt_y"/>
                                          </p:val>
                                        </p:tav>
                                      </p:tavLst>
                                    </p:anim>
                                    <p:anim calcmode="lin" valueType="num">
                                      <p:cBhvr>
                                        <p:cTn id="41" dur="500" fill="hold"/>
                                        <p:tgtEl>
                                          <p:spTgt spid="2">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Plaque 1"/>
          <p:cNvSpPr/>
          <p:nvPr/>
        </p:nvSpPr>
        <p:spPr>
          <a:xfrm>
            <a:off x="152400" y="152400"/>
            <a:ext cx="8839200" cy="5562600"/>
          </a:xfrm>
          <a:prstGeom prst="plaque">
            <a:avLst/>
          </a:prstGeom>
          <a:solidFill>
            <a:srgbClr val="00B050"/>
          </a:solidFill>
          <a:ln w="127000">
            <a:solidFill>
              <a:srgbClr val="FF0000"/>
            </a:solidFill>
            <a:prstDash val="sysDash"/>
          </a:ln>
          <a:effectLst>
            <a:glow rad="127000">
              <a:srgbClr val="FFFF00"/>
            </a:glow>
          </a:effectLst>
          <a:scene3d>
            <a:camera prst="orthographicFront"/>
            <a:lightRig rig="threePt" dir="t"/>
          </a:scene3d>
          <a:sp3d contourW="12700">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Font typeface="Wingdings" pitchFamily="2" charset="2"/>
              <a:buChar char="Ø"/>
            </a:pPr>
            <a:r>
              <a:rPr lang="bn-BD" sz="6000" b="1" dirty="0" smtClean="0">
                <a:latin typeface="NikoshBAN" pitchFamily="2" charset="0"/>
                <a:cs typeface="NikoshBAN" pitchFamily="2" charset="0"/>
              </a:rPr>
              <a:t>চার রাকআত  বিশিষ্ট  নামাজের নিয়মঃ-</a:t>
            </a:r>
          </a:p>
          <a:p>
            <a:pPr algn="ctr"/>
            <a:r>
              <a:rPr lang="bn-BD" sz="4000" b="1" dirty="0" smtClean="0">
                <a:solidFill>
                  <a:schemeClr val="tx1"/>
                </a:solidFill>
                <a:latin typeface="NikoshBAN" pitchFamily="2" charset="0"/>
                <a:cs typeface="NikoshBAN" pitchFamily="2" charset="0"/>
              </a:rPr>
              <a:t>এ নামাজে দ্বিতীয় রাকআতের পর শুধু তাশাহুদ পড়ে ৩য় ও ৪র্থ রাকাতের জন্য তাকবির বলে উঠে দাড়াঁব এবং বিসমিল্লাহ বলে শুধু সুরা ফাতিহা পড়ব।তারপর রুকু,সিজদা  করার পর বসে তাশাহুদ,দরুদ ও দোয়া মাসুরা পড়ে ডানে-বামে সালাম ফিরিয়ে নামাজ শেষ করব।  </a:t>
            </a:r>
            <a:endParaRPr lang="en-US" sz="4000" b="1" dirty="0">
              <a:solidFill>
                <a:schemeClr val="tx1"/>
              </a:solidFill>
              <a:latin typeface="NikoshBAN" pitchFamily="2" charset="0"/>
              <a:cs typeface="NikoshBAN" pitchFamily="2" charset="0"/>
            </a:endParaRPr>
          </a:p>
        </p:txBody>
      </p:sp>
      <p:grpSp>
        <p:nvGrpSpPr>
          <p:cNvPr id="25" name="Group 24"/>
          <p:cNvGrpSpPr/>
          <p:nvPr/>
        </p:nvGrpSpPr>
        <p:grpSpPr>
          <a:xfrm>
            <a:off x="76200" y="5715000"/>
            <a:ext cx="8915401" cy="1143000"/>
            <a:chOff x="76200" y="5715000"/>
            <a:chExt cx="8915401" cy="1143000"/>
          </a:xfrm>
        </p:grpSpPr>
        <p:sp>
          <p:nvSpPr>
            <p:cNvPr id="26" name="Oval 2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9541093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2">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2">
                                            <p:txEl>
                                              <p:pRg st="1" end="1"/>
                                            </p:txEl>
                                          </p:spTgt>
                                        </p:tgtEl>
                                        <p:attrNameLst>
                                          <p:attrName>ppt_w</p:attrName>
                                        </p:attrNameLst>
                                      </p:cBhvr>
                                    </p:anim>
                                    <p:anim by="(#ppt_w*0.50)" calcmode="lin" valueType="num">
                                      <p:cBhvr>
                                        <p:cTn id="16" dur="500" decel="50000" autoRev="1" fill="hold">
                                          <p:stCondLst>
                                            <p:cond delay="0"/>
                                          </p:stCondLst>
                                        </p:cTn>
                                        <p:tgtEl>
                                          <p:spTgt spid="2">
                                            <p:txEl>
                                              <p:pRg st="1" end="1"/>
                                            </p:txEl>
                                          </p:spTgt>
                                        </p:tgtEl>
                                        <p:attrNameLst>
                                          <p:attrName>ppt_x</p:attrName>
                                        </p:attrNameLst>
                                      </p:cBhvr>
                                    </p:anim>
                                    <p:anim from="(-#ppt_h/2)" to="(#ppt_y)" calcmode="lin" valueType="num">
                                      <p:cBhvr>
                                        <p:cTn id="17" dur="1000" fill="hold">
                                          <p:stCondLst>
                                            <p:cond delay="0"/>
                                          </p:stCondLst>
                                        </p:cTn>
                                        <p:tgtEl>
                                          <p:spTgt spid="2">
                                            <p:txEl>
                                              <p:pRg st="1" end="1"/>
                                            </p:txEl>
                                          </p:spTgt>
                                        </p:tgtEl>
                                        <p:attrNameLst>
                                          <p:attrName>ppt_y</p:attrName>
                                        </p:attrNameLst>
                                      </p:cBhvr>
                                    </p:anim>
                                    <p:animRot by="21600000">
                                      <p:cBhvr>
                                        <p:cTn id="18" dur="1000" fill="hold">
                                          <p:stCondLst>
                                            <p:cond delay="0"/>
                                          </p:stCondLst>
                                        </p:cTn>
                                        <p:tgtEl>
                                          <p:spTgt spid="2">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Flowchart: Alternate Process 1"/>
          <p:cNvSpPr/>
          <p:nvPr/>
        </p:nvSpPr>
        <p:spPr>
          <a:xfrm>
            <a:off x="152400" y="228600"/>
            <a:ext cx="8839200" cy="5334000"/>
          </a:xfrm>
          <a:prstGeom prst="flowChartAlternateProcess">
            <a:avLst/>
          </a:prstGeom>
          <a:noFill/>
          <a:ln w="127000" cmpd="tri">
            <a:solidFill>
              <a:srgbClr val="002060"/>
            </a:solidFill>
          </a:ln>
          <a:scene3d>
            <a:camera prst="orthographicFront"/>
            <a:lightRig rig="threePt" dir="t"/>
          </a:scene3d>
          <a:sp3d contourW="1905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400" dirty="0" smtClean="0">
                <a:latin typeface="NikoshBAN" pitchFamily="2" charset="0"/>
                <a:cs typeface="NikoshBAN" pitchFamily="2" charset="0"/>
              </a:rPr>
              <a:t>          </a:t>
            </a:r>
            <a:r>
              <a:rPr lang="bn-BD" sz="4000" dirty="0" smtClean="0">
                <a:solidFill>
                  <a:schemeClr val="tx1"/>
                </a:solidFill>
                <a:latin typeface="NikoshBAN" pitchFamily="2" charset="0"/>
                <a:cs typeface="NikoshBAN" pitchFamily="2" charset="0"/>
              </a:rPr>
              <a:t>উল্লেখ্য যে-ওয়াজিব,সুন্নত বা নফল নামাজ হলে ৩য় এবং ৪র্থ রাকআতে সুরা ফাতিহার সাথে অন্য সুরা মিলিয়ে পড়ব।</a:t>
            </a:r>
          </a:p>
          <a:p>
            <a:r>
              <a:rPr lang="bn-BD" sz="4000" dirty="0" smtClean="0">
                <a:solidFill>
                  <a:schemeClr val="tx1"/>
                </a:solidFill>
                <a:latin typeface="NikoshBAN" pitchFamily="2" charset="0"/>
                <a:cs typeface="NikoshBAN" pitchFamily="2" charset="0"/>
              </a:rPr>
              <a:t>         আর দুই রাকআতে  (রাক-আ-তাই সালাতিল),</a:t>
            </a:r>
          </a:p>
          <a:p>
            <a:r>
              <a:rPr lang="bn-BD" sz="4000" dirty="0" smtClean="0">
                <a:solidFill>
                  <a:schemeClr val="tx1"/>
                </a:solidFill>
                <a:latin typeface="NikoshBAN" pitchFamily="2" charset="0"/>
                <a:cs typeface="NikoshBAN" pitchFamily="2" charset="0"/>
              </a:rPr>
              <a:t>             তিন রাকআতে (সালাসা রাক-আ-তাই সালাতিল),</a:t>
            </a:r>
          </a:p>
          <a:p>
            <a:r>
              <a:rPr lang="bn-BD" sz="4000" dirty="0" smtClean="0">
                <a:solidFill>
                  <a:schemeClr val="tx1"/>
                </a:solidFill>
                <a:latin typeface="NikoshBAN" pitchFamily="2" charset="0"/>
                <a:cs typeface="NikoshBAN" pitchFamily="2" charset="0"/>
              </a:rPr>
              <a:t>            চার রাকআতে-(আর বায়া রাক-আ-তাই সালাতিল) বলে নিয়ত করতে হবে।</a:t>
            </a:r>
            <a:endParaRPr lang="en-US" sz="4000" dirty="0">
              <a:solidFill>
                <a:schemeClr val="tx1"/>
              </a:solidFill>
              <a:latin typeface="NikoshBAN" pitchFamily="2" charset="0"/>
              <a:cs typeface="NikoshBAN" pitchFamily="2" charset="0"/>
            </a:endParaRPr>
          </a:p>
        </p:txBody>
      </p:sp>
      <p:grpSp>
        <p:nvGrpSpPr>
          <p:cNvPr id="25" name="Group 24"/>
          <p:cNvGrpSpPr/>
          <p:nvPr/>
        </p:nvGrpSpPr>
        <p:grpSpPr>
          <a:xfrm>
            <a:off x="76200" y="5715000"/>
            <a:ext cx="8915401" cy="1143000"/>
            <a:chOff x="76200" y="5715000"/>
            <a:chExt cx="8915401" cy="1143000"/>
          </a:xfrm>
        </p:grpSpPr>
        <p:sp>
          <p:nvSpPr>
            <p:cNvPr id="26" name="Oval 2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0667762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7"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2">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6" presetClass="entr" presetSubtype="0" fill="hold" nodeType="clickEffect">
                                  <p:stCondLst>
                                    <p:cond delay="0"/>
                                  </p:stCondLst>
                                  <p:iterate type="lt">
                                    <p:tmPct val="10000"/>
                                  </p:iterate>
                                  <p:childTnLst>
                                    <p:set>
                                      <p:cBhvr>
                                        <p:cTn id="31" dur="1" fill="hold">
                                          <p:stCondLst>
                                            <p:cond delay="0"/>
                                          </p:stCondLst>
                                        </p:cTn>
                                        <p:tgtEl>
                                          <p:spTgt spid="2">
                                            <p:txEl>
                                              <p:pRg st="3" end="3"/>
                                            </p:txEl>
                                          </p:spTgt>
                                        </p:tgtEl>
                                        <p:attrNameLst>
                                          <p:attrName>style.visibility</p:attrName>
                                        </p:attrNameLst>
                                      </p:cBhvr>
                                      <p:to>
                                        <p:strVal val="visible"/>
                                      </p:to>
                                    </p:set>
                                    <p:anim by="(-#ppt_w*2)" calcmode="lin" valueType="num">
                                      <p:cBhvr rctx="PPT">
                                        <p:cTn id="32" dur="500" autoRev="1" fill="hold">
                                          <p:stCondLst>
                                            <p:cond delay="0"/>
                                          </p:stCondLst>
                                        </p:cTn>
                                        <p:tgtEl>
                                          <p:spTgt spid="2">
                                            <p:txEl>
                                              <p:pRg st="3" end="3"/>
                                            </p:txEl>
                                          </p:spTgt>
                                        </p:tgtEl>
                                        <p:attrNameLst>
                                          <p:attrName>ppt_w</p:attrName>
                                        </p:attrNameLst>
                                      </p:cBhvr>
                                    </p:anim>
                                    <p:anim by="(#ppt_w*0.50)" calcmode="lin" valueType="num">
                                      <p:cBhvr>
                                        <p:cTn id="33" dur="500" decel="50000" autoRev="1" fill="hold">
                                          <p:stCondLst>
                                            <p:cond delay="0"/>
                                          </p:stCondLst>
                                        </p:cTn>
                                        <p:tgtEl>
                                          <p:spTgt spid="2">
                                            <p:txEl>
                                              <p:pRg st="3" end="3"/>
                                            </p:txEl>
                                          </p:spTgt>
                                        </p:tgtEl>
                                        <p:attrNameLst>
                                          <p:attrName>ppt_x</p:attrName>
                                        </p:attrNameLst>
                                      </p:cBhvr>
                                    </p:anim>
                                    <p:anim from="(-#ppt_h/2)" to="(#ppt_y)" calcmode="lin" valueType="num">
                                      <p:cBhvr>
                                        <p:cTn id="34" dur="1000" fill="hold">
                                          <p:stCondLst>
                                            <p:cond delay="0"/>
                                          </p:stCondLst>
                                        </p:cTn>
                                        <p:tgtEl>
                                          <p:spTgt spid="2">
                                            <p:txEl>
                                              <p:pRg st="3" end="3"/>
                                            </p:txEl>
                                          </p:spTgt>
                                        </p:tgtEl>
                                        <p:attrNameLst>
                                          <p:attrName>ppt_y</p:attrName>
                                        </p:attrNameLst>
                                      </p:cBhvr>
                                    </p:anim>
                                    <p:animRot by="21600000">
                                      <p:cBhvr>
                                        <p:cTn id="35" dur="1000" fill="hold">
                                          <p:stCondLst>
                                            <p:cond delay="0"/>
                                          </p:stCondLst>
                                        </p:cTn>
                                        <p:tgtEl>
                                          <p:spTgt spid="2">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Flowchart: Magnetic Disk 2"/>
          <p:cNvSpPr/>
          <p:nvPr/>
        </p:nvSpPr>
        <p:spPr>
          <a:xfrm>
            <a:off x="114300" y="1295400"/>
            <a:ext cx="8839200" cy="4419600"/>
          </a:xfrm>
          <a:prstGeom prst="flowChartMagneticDisk">
            <a:avLst/>
          </a:prstGeom>
          <a:solidFill>
            <a:schemeClr val="accent2"/>
          </a:solidFill>
          <a:ln w="130175" cmpd="thickThin">
            <a:solidFill>
              <a:srgbClr val="00B050"/>
            </a:solidFill>
          </a:ln>
          <a:effectLst>
            <a:glow rad="127000">
              <a:srgbClr val="002060"/>
            </a:glow>
            <a:outerShdw blurRad="50800" dist="50800" dir="5400000" algn="ctr" rotWithShape="0">
              <a:srgbClr val="00B050"/>
            </a:outerShdw>
          </a:effectLst>
          <a:scene3d>
            <a:camera prst="orthographicFront"/>
            <a:lightRig rig="threePt" dir="t"/>
          </a:scene3d>
          <a:sp3d contourW="12700">
            <a:contourClr>
              <a:srgbClr val="7030A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lgn="ctr">
              <a:buFont typeface="Wingdings" pitchFamily="2" charset="2"/>
              <a:buChar char="q"/>
            </a:pPr>
            <a:endParaRPr lang="bn-BD" sz="5400" dirty="0" smtClean="0">
              <a:latin typeface="NikoshBAN" pitchFamily="2" charset="0"/>
              <a:cs typeface="NikoshBAN" pitchFamily="2" charset="0"/>
            </a:endParaRPr>
          </a:p>
          <a:p>
            <a:pPr marL="685800" indent="-685800" algn="ctr">
              <a:buFont typeface="Wingdings" pitchFamily="2" charset="2"/>
              <a:buChar char="q"/>
            </a:pPr>
            <a:r>
              <a:rPr lang="bn-BD" sz="5400" dirty="0" smtClean="0">
                <a:latin typeface="NikoshBAN" pitchFamily="2" charset="0"/>
                <a:cs typeface="NikoshBAN" pitchFamily="2" charset="0"/>
              </a:rPr>
              <a:t>চার রাকআত বিশিষ্ট নামাজের নিয়ম</a:t>
            </a:r>
          </a:p>
          <a:p>
            <a:pPr algn="ctr"/>
            <a:r>
              <a:rPr lang="bn-BD" sz="5400" dirty="0" smtClean="0">
                <a:latin typeface="NikoshBAN" pitchFamily="2" charset="0"/>
                <a:cs typeface="NikoshBAN" pitchFamily="2" charset="0"/>
              </a:rPr>
              <a:t>লিখ?</a:t>
            </a:r>
          </a:p>
          <a:p>
            <a:pPr marL="685800" indent="-685800" algn="ctr">
              <a:buFont typeface="Wingdings" pitchFamily="2" charset="2"/>
              <a:buChar char="q"/>
            </a:pPr>
            <a:r>
              <a:rPr lang="bn-BD" sz="5400" dirty="0" smtClean="0">
                <a:latin typeface="NikoshBAN" pitchFamily="2" charset="0"/>
                <a:cs typeface="NikoshBAN" pitchFamily="2" charset="0"/>
              </a:rPr>
              <a:t>পাঁচ ওয়াক্ত নামাজের সময় লিখ?</a:t>
            </a:r>
            <a:endParaRPr lang="en-US" sz="5400" dirty="0">
              <a:latin typeface="NikoshBAN" pitchFamily="2" charset="0"/>
              <a:cs typeface="NikoshBAN" pitchFamily="2" charset="0"/>
            </a:endParaRPr>
          </a:p>
        </p:txBody>
      </p:sp>
      <p:sp>
        <p:nvSpPr>
          <p:cNvPr id="4" name="Oval 3"/>
          <p:cNvSpPr/>
          <p:nvPr/>
        </p:nvSpPr>
        <p:spPr>
          <a:xfrm>
            <a:off x="1600200" y="152400"/>
            <a:ext cx="5867400" cy="1524000"/>
          </a:xfrm>
          <a:prstGeom prst="ellipse">
            <a:avLst/>
          </a:prstGeom>
          <a:solidFill>
            <a:srgbClr val="00B050"/>
          </a:solidFill>
          <a:ln w="127000" cmpd="tri">
            <a:solidFill>
              <a:srgbClr val="FFFF00"/>
            </a:solidFill>
          </a:ln>
          <a:effectLst>
            <a:glow rad="127000">
              <a:srgbClr val="7030A0"/>
            </a:glow>
            <a:outerShdw blurRad="50800" dist="50800" dir="5400000" algn="ctr" rotWithShape="0">
              <a:srgbClr val="002060"/>
            </a:outerShdw>
          </a:effectLst>
          <a:scene3d>
            <a:camera prst="orthographicFront"/>
            <a:lightRig rig="threePt" dir="t"/>
          </a:scene3d>
          <a:sp3d contourW="101600">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b="1" dirty="0" smtClean="0">
                <a:latin typeface="NikoshBAN" pitchFamily="2" charset="0"/>
                <a:cs typeface="NikoshBAN" pitchFamily="2" charset="0"/>
              </a:rPr>
              <a:t>গ্রুপের কাজ</a:t>
            </a:r>
            <a:endParaRPr lang="en-US" sz="8800" b="1" dirty="0">
              <a:latin typeface="NikoshBAN" pitchFamily="2" charset="0"/>
              <a:cs typeface="NikoshBAN" pitchFamily="2" charset="0"/>
            </a:endParaRPr>
          </a:p>
        </p:txBody>
      </p:sp>
      <p:grpSp>
        <p:nvGrpSpPr>
          <p:cNvPr id="15" name="Group 14"/>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704379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1" end="1"/>
                                            </p:txEl>
                                          </p:spTgt>
                                        </p:tgtEl>
                                        <p:attrNameLst>
                                          <p:attrName>ppt_w</p:attrName>
                                        </p:attrNameLst>
                                      </p:cBhvr>
                                    </p:anim>
                                    <p:anim by="(#ppt_w*0.50)" calcmode="lin" valueType="num">
                                      <p:cBhvr>
                                        <p:cTn id="8" dur="500" decel="50000" autoRev="1" fill="hold">
                                          <p:stCondLst>
                                            <p:cond delay="0"/>
                                          </p:stCondLst>
                                        </p:cTn>
                                        <p:tgtEl>
                                          <p:spTgt spid="3">
                                            <p:txEl>
                                              <p:pRg st="1" end="1"/>
                                            </p:txEl>
                                          </p:spTgt>
                                        </p:tgtEl>
                                        <p:attrNameLst>
                                          <p:attrName>ppt_x</p:attrName>
                                        </p:attrNameLst>
                                      </p:cBhvr>
                                    </p:anim>
                                    <p:anim from="(-#ppt_h/2)" to="(#ppt_y)" calcmode="lin" valueType="num">
                                      <p:cBhvr>
                                        <p:cTn id="9" dur="1000" fill="hold">
                                          <p:stCondLst>
                                            <p:cond delay="0"/>
                                          </p:stCondLst>
                                        </p:cTn>
                                        <p:tgtEl>
                                          <p:spTgt spid="3">
                                            <p:txEl>
                                              <p:pRg st="1" end="1"/>
                                            </p:txEl>
                                          </p:spTgt>
                                        </p:tgtEl>
                                        <p:attrNameLst>
                                          <p:attrName>ppt_y</p:attrName>
                                        </p:attrNameLst>
                                      </p:cBhvr>
                                    </p:anim>
                                    <p:animRot by="21600000">
                                      <p:cBhvr>
                                        <p:cTn id="10" dur="1000" fill="hold">
                                          <p:stCondLst>
                                            <p:cond delay="0"/>
                                          </p:stCondLst>
                                        </p:cTn>
                                        <p:tgtEl>
                                          <p:spTgt spid="3">
                                            <p:txEl>
                                              <p:pRg st="1" end="1"/>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2" end="2"/>
                                            </p:txEl>
                                          </p:spTgt>
                                        </p:tgtEl>
                                        <p:attrNameLst>
                                          <p:attrName>ppt_w</p:attrName>
                                        </p:attrNameLst>
                                      </p:cBhvr>
                                    </p:anim>
                                    <p:anim by="(#ppt_w*0.50)" calcmode="lin" valueType="num">
                                      <p:cBhvr>
                                        <p:cTn id="14" dur="500" decel="50000" autoRev="1" fill="hold">
                                          <p:stCondLst>
                                            <p:cond delay="0"/>
                                          </p:stCondLst>
                                        </p:cTn>
                                        <p:tgtEl>
                                          <p:spTgt spid="3">
                                            <p:txEl>
                                              <p:pRg st="2" end="2"/>
                                            </p:txEl>
                                          </p:spTgt>
                                        </p:tgtEl>
                                        <p:attrNameLst>
                                          <p:attrName>ppt_x</p:attrName>
                                        </p:attrNameLst>
                                      </p:cBhvr>
                                    </p:anim>
                                    <p:anim from="(-#ppt_h/2)" to="(#ppt_y)" calcmode="lin" valueType="num">
                                      <p:cBhvr>
                                        <p:cTn id="15" dur="1000" fill="hold">
                                          <p:stCondLst>
                                            <p:cond delay="0"/>
                                          </p:stCondLst>
                                        </p:cTn>
                                        <p:tgtEl>
                                          <p:spTgt spid="3">
                                            <p:txEl>
                                              <p:pRg st="2" end="2"/>
                                            </p:txEl>
                                          </p:spTgt>
                                        </p:tgtEl>
                                        <p:attrNameLst>
                                          <p:attrName>ppt_y</p:attrName>
                                        </p:attrNameLst>
                                      </p:cBhvr>
                                    </p:anim>
                                    <p:animRot by="21600000">
                                      <p:cBhvr>
                                        <p:cTn id="16" dur="1000" fill="hold">
                                          <p:stCondLst>
                                            <p:cond delay="0"/>
                                          </p:stCondLst>
                                        </p:cTn>
                                        <p:tgtEl>
                                          <p:spTgt spid="3">
                                            <p:txEl>
                                              <p:pRg st="2" end="2"/>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ltVert">
          <a:fgClr>
            <a:schemeClr val="accent2"/>
          </a:fgClr>
          <a:bgClr>
            <a:srgbClr val="00B050"/>
          </a:bgClr>
        </a:pattFill>
        <a:effectLst/>
      </p:bgPr>
    </p:bg>
    <p:spTree>
      <p:nvGrpSpPr>
        <p:cNvPr id="1" name=""/>
        <p:cNvGrpSpPr/>
        <p:nvPr/>
      </p:nvGrpSpPr>
      <p:grpSpPr>
        <a:xfrm>
          <a:off x="0" y="0"/>
          <a:ext cx="0" cy="0"/>
          <a:chOff x="0" y="0"/>
          <a:chExt cx="0" cy="0"/>
        </a:xfrm>
      </p:grpSpPr>
      <p:sp>
        <p:nvSpPr>
          <p:cNvPr id="3" name="Down Arrow 2"/>
          <p:cNvSpPr/>
          <p:nvPr/>
        </p:nvSpPr>
        <p:spPr>
          <a:xfrm>
            <a:off x="3293076" y="90617"/>
            <a:ext cx="2667000" cy="2286000"/>
          </a:xfrm>
          <a:prstGeom prst="downArrow">
            <a:avLst/>
          </a:prstGeom>
          <a:solidFill>
            <a:srgbClr val="7030A0"/>
          </a:solidFill>
          <a:ln w="79375" cmpd="thickThin">
            <a:solidFill>
              <a:srgbClr val="FFFF00"/>
            </a:solidFill>
          </a:ln>
          <a:effectLst>
            <a:glow rad="127000">
              <a:srgbClr val="002060"/>
            </a:glow>
            <a:outerShdw blurRad="50800" dist="50800" dir="5400000" algn="ctr" rotWithShape="0">
              <a:srgbClr val="C00000"/>
            </a:outerShdw>
          </a:effectLst>
          <a:scene3d>
            <a:camera prst="orthographicFront"/>
            <a:lightRig rig="threePt" dir="t"/>
          </a:scene3d>
          <a:sp3d contourW="69850">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3200" dirty="0" smtClean="0">
              <a:latin typeface="NikoshBAN" pitchFamily="2" charset="0"/>
              <a:cs typeface="NikoshBAN" pitchFamily="2" charset="0"/>
            </a:endParaRPr>
          </a:p>
          <a:p>
            <a:pPr algn="ctr"/>
            <a:r>
              <a:rPr lang="bn-BD" sz="3600" b="1" dirty="0" smtClean="0">
                <a:solidFill>
                  <a:srgbClr val="FFFF00"/>
                </a:solidFill>
                <a:latin typeface="NikoshBAN" pitchFamily="2" charset="0"/>
                <a:cs typeface="NikoshBAN" pitchFamily="2" charset="0"/>
              </a:rPr>
              <a:t>মু</a:t>
            </a:r>
          </a:p>
          <a:p>
            <a:pPr algn="ctr"/>
            <a:r>
              <a:rPr lang="bn-BD" sz="3600" b="1" dirty="0" smtClean="0">
                <a:solidFill>
                  <a:srgbClr val="FFFF00"/>
                </a:solidFill>
                <a:latin typeface="NikoshBAN" pitchFamily="2" charset="0"/>
                <a:cs typeface="NikoshBAN" pitchFamily="2" charset="0"/>
              </a:rPr>
              <a:t>ল্যা</a:t>
            </a:r>
          </a:p>
          <a:p>
            <a:pPr algn="ctr"/>
            <a:r>
              <a:rPr lang="bn-BD" sz="3600" b="1" dirty="0" smtClean="0">
                <a:solidFill>
                  <a:srgbClr val="FFFF00"/>
                </a:solidFill>
                <a:latin typeface="NikoshBAN" pitchFamily="2" charset="0"/>
                <a:cs typeface="NikoshBAN" pitchFamily="2" charset="0"/>
              </a:rPr>
              <a:t>য়</a:t>
            </a:r>
          </a:p>
          <a:p>
            <a:pPr algn="ctr"/>
            <a:r>
              <a:rPr lang="bn-BD" sz="3600" b="1" dirty="0" smtClean="0">
                <a:solidFill>
                  <a:srgbClr val="FFFF00"/>
                </a:solidFill>
                <a:latin typeface="NikoshBAN" pitchFamily="2" charset="0"/>
                <a:cs typeface="NikoshBAN" pitchFamily="2" charset="0"/>
              </a:rPr>
              <a:t>ন</a:t>
            </a:r>
            <a:endParaRPr lang="en-US" sz="3600" b="1" dirty="0">
              <a:solidFill>
                <a:srgbClr val="FFFF00"/>
              </a:solidFill>
              <a:latin typeface="NikoshBAN" pitchFamily="2" charset="0"/>
              <a:cs typeface="NikoshBAN" pitchFamily="2" charset="0"/>
            </a:endParaRPr>
          </a:p>
        </p:txBody>
      </p:sp>
      <p:sp>
        <p:nvSpPr>
          <p:cNvPr id="5" name="Heart 4"/>
          <p:cNvSpPr/>
          <p:nvPr/>
        </p:nvSpPr>
        <p:spPr>
          <a:xfrm>
            <a:off x="304800" y="1410731"/>
            <a:ext cx="8610600" cy="4456669"/>
          </a:xfrm>
          <a:prstGeom prst="heart">
            <a:avLst/>
          </a:prstGeom>
          <a:solidFill>
            <a:srgbClr val="FF0000"/>
          </a:solidFill>
          <a:ln w="193675" cmpd="dbl"/>
          <a:effectLst>
            <a:glow rad="127000">
              <a:schemeClr val="bg1"/>
            </a:glow>
            <a:outerShdw blurRad="50800" dist="50800" dir="5400000" algn="ctr" rotWithShape="0">
              <a:srgbClr val="FFFF00"/>
            </a:outerShdw>
          </a:effectLst>
          <a:scene3d>
            <a:camera prst="orthographicFront"/>
            <a:lightRig rig="threePt" dir="t"/>
          </a:scene3d>
          <a:sp3d contourW="12700">
            <a:contourClr>
              <a:schemeClr val="accent6">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4000" dirty="0" smtClean="0">
              <a:latin typeface="NikoshBAN" pitchFamily="2" charset="0"/>
              <a:cs typeface="NikoshBAN" pitchFamily="2" charset="0"/>
            </a:endParaRPr>
          </a:p>
          <a:p>
            <a:pPr algn="ctr"/>
            <a:endParaRPr lang="bn-BD" sz="4000" dirty="0">
              <a:latin typeface="NikoshBAN" pitchFamily="2" charset="0"/>
              <a:cs typeface="NikoshBAN" pitchFamily="2" charset="0"/>
            </a:endParaRPr>
          </a:p>
          <a:p>
            <a:pPr algn="ctr"/>
            <a:r>
              <a:rPr lang="bn-BD" sz="4000" dirty="0" smtClean="0">
                <a:latin typeface="NikoshBAN" pitchFamily="2" charset="0"/>
                <a:cs typeface="NikoshBAN" pitchFamily="2" charset="0"/>
              </a:rPr>
              <a:t>১/যোহরের </a:t>
            </a:r>
            <a:r>
              <a:rPr lang="bn-BD" sz="4000" dirty="0">
                <a:latin typeface="NikoshBAN" pitchFamily="2" charset="0"/>
                <a:cs typeface="NikoshBAN" pitchFamily="2" charset="0"/>
              </a:rPr>
              <a:t>সালাতের শেষ সময় কখন?</a:t>
            </a:r>
          </a:p>
          <a:p>
            <a:pPr algn="ctr"/>
            <a:r>
              <a:rPr lang="bn-BD" sz="4000" dirty="0">
                <a:solidFill>
                  <a:schemeClr val="tx1"/>
                </a:solidFill>
                <a:latin typeface="NikoshBAN" pitchFamily="2" charset="0"/>
                <a:cs typeface="NikoshBAN" pitchFamily="2" charset="0"/>
              </a:rPr>
              <a:t>২</a:t>
            </a:r>
            <a:r>
              <a:rPr lang="bn-BD" sz="4000" dirty="0" smtClean="0">
                <a:solidFill>
                  <a:schemeClr val="tx1"/>
                </a:solidFill>
                <a:latin typeface="NikoshBAN" pitchFamily="2" charset="0"/>
                <a:cs typeface="NikoshBAN" pitchFamily="2" charset="0"/>
              </a:rPr>
              <a:t>/কোন সালাতে ৩ রাকআত ফরজ? </a:t>
            </a:r>
          </a:p>
          <a:p>
            <a:pPr algn="ctr"/>
            <a:r>
              <a:rPr lang="bn-BD" sz="4400" dirty="0" smtClean="0">
                <a:solidFill>
                  <a:srgbClr val="002060"/>
                </a:solidFill>
                <a:latin typeface="NikoshBAN" pitchFamily="2" charset="0"/>
                <a:cs typeface="NikoshBAN" pitchFamily="2" charset="0"/>
              </a:rPr>
              <a:t>৩/সালাতের </a:t>
            </a:r>
            <a:r>
              <a:rPr lang="bn-BD" sz="4400" dirty="0">
                <a:solidFill>
                  <a:srgbClr val="002060"/>
                </a:solidFill>
                <a:latin typeface="NikoshBAN" pitchFamily="2" charset="0"/>
                <a:cs typeface="NikoshBAN" pitchFamily="2" charset="0"/>
              </a:rPr>
              <a:t>ফরজ কয়টি? </a:t>
            </a:r>
            <a:endParaRPr lang="en-US" sz="4400" dirty="0">
              <a:solidFill>
                <a:srgbClr val="002060"/>
              </a:solidFill>
              <a:latin typeface="NikoshBAN" pitchFamily="2" charset="0"/>
              <a:cs typeface="NikoshBAN" pitchFamily="2" charset="0"/>
            </a:endParaRPr>
          </a:p>
          <a:p>
            <a:pPr algn="ctr"/>
            <a:r>
              <a:rPr lang="bn-BD" sz="3600" dirty="0" smtClean="0">
                <a:latin typeface="NikoshBAN" pitchFamily="2" charset="0"/>
                <a:cs typeface="NikoshBAN" pitchFamily="2" charset="0"/>
              </a:rPr>
              <a:t>৪/রুকুতে </a:t>
            </a:r>
            <a:r>
              <a:rPr lang="bn-BD" sz="3600" dirty="0">
                <a:latin typeface="NikoshBAN" pitchFamily="2" charset="0"/>
                <a:cs typeface="NikoshBAN" pitchFamily="2" charset="0"/>
              </a:rPr>
              <a:t>কি বলতে হয়? </a:t>
            </a:r>
          </a:p>
          <a:p>
            <a:pPr algn="ctr"/>
            <a:endParaRPr lang="en-US" sz="4000" dirty="0">
              <a:latin typeface="NikoshBAN" pitchFamily="2" charset="0"/>
              <a:cs typeface="NikoshBAN" pitchFamily="2" charset="0"/>
            </a:endParaRPr>
          </a:p>
        </p:txBody>
      </p:sp>
      <p:grpSp>
        <p:nvGrpSpPr>
          <p:cNvPr id="15" name="Group 14"/>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5148101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5">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5">
                                            <p:txEl>
                                              <p:pRg st="2" end="2"/>
                                            </p:txEl>
                                          </p:spTgt>
                                        </p:tgtEl>
                                        <p:attrNameLst>
                                          <p:attrName>ppt_w</p:attrName>
                                        </p:attrNameLst>
                                      </p:cBhvr>
                                    </p:anim>
                                    <p:anim by="(#ppt_w*0.50)" calcmode="lin" valueType="num">
                                      <p:cBhvr>
                                        <p:cTn id="8" dur="500" decel="50000" autoRev="1" fill="hold">
                                          <p:stCondLst>
                                            <p:cond delay="0"/>
                                          </p:stCondLst>
                                        </p:cTn>
                                        <p:tgtEl>
                                          <p:spTgt spid="5">
                                            <p:txEl>
                                              <p:pRg st="2" end="2"/>
                                            </p:txEl>
                                          </p:spTgt>
                                        </p:tgtEl>
                                        <p:attrNameLst>
                                          <p:attrName>ppt_x</p:attrName>
                                        </p:attrNameLst>
                                      </p:cBhvr>
                                    </p:anim>
                                    <p:anim from="(-#ppt_h/2)" to="(#ppt_y)" calcmode="lin" valueType="num">
                                      <p:cBhvr>
                                        <p:cTn id="9" dur="1000" fill="hold">
                                          <p:stCondLst>
                                            <p:cond delay="0"/>
                                          </p:stCondLst>
                                        </p:cTn>
                                        <p:tgtEl>
                                          <p:spTgt spid="5">
                                            <p:txEl>
                                              <p:pRg st="2" end="2"/>
                                            </p:txEl>
                                          </p:spTgt>
                                        </p:tgtEl>
                                        <p:attrNameLst>
                                          <p:attrName>ppt_y</p:attrName>
                                        </p:attrNameLst>
                                      </p:cBhvr>
                                    </p:anim>
                                    <p:animRot by="21600000">
                                      <p:cBhvr>
                                        <p:cTn id="10" dur="1000" fill="hold">
                                          <p:stCondLst>
                                            <p:cond delay="0"/>
                                          </p:stCondLst>
                                        </p:cTn>
                                        <p:tgtEl>
                                          <p:spTgt spid="5">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5">
                                            <p:txEl>
                                              <p:pRg st="3" end="3"/>
                                            </p:txEl>
                                          </p:spTgt>
                                        </p:tgtEl>
                                        <p:attrNameLst>
                                          <p:attrName>style.visibility</p:attrName>
                                        </p:attrNameLst>
                                      </p:cBhvr>
                                      <p:to>
                                        <p:strVal val="visible"/>
                                      </p:to>
                                    </p:set>
                                    <p:anim by="(-#ppt_w*2)" calcmode="lin" valueType="num">
                                      <p:cBhvr rctx="PPT">
                                        <p:cTn id="15" dur="500" autoRev="1" fill="hold">
                                          <p:stCondLst>
                                            <p:cond delay="0"/>
                                          </p:stCondLst>
                                        </p:cTn>
                                        <p:tgtEl>
                                          <p:spTgt spid="5">
                                            <p:txEl>
                                              <p:pRg st="3" end="3"/>
                                            </p:txEl>
                                          </p:spTgt>
                                        </p:tgtEl>
                                        <p:attrNameLst>
                                          <p:attrName>ppt_w</p:attrName>
                                        </p:attrNameLst>
                                      </p:cBhvr>
                                    </p:anim>
                                    <p:anim by="(#ppt_w*0.50)" calcmode="lin" valueType="num">
                                      <p:cBhvr>
                                        <p:cTn id="16" dur="500" decel="50000" autoRev="1" fill="hold">
                                          <p:stCondLst>
                                            <p:cond delay="0"/>
                                          </p:stCondLst>
                                        </p:cTn>
                                        <p:tgtEl>
                                          <p:spTgt spid="5">
                                            <p:txEl>
                                              <p:pRg st="3" end="3"/>
                                            </p:txEl>
                                          </p:spTgt>
                                        </p:tgtEl>
                                        <p:attrNameLst>
                                          <p:attrName>ppt_x</p:attrName>
                                        </p:attrNameLst>
                                      </p:cBhvr>
                                    </p:anim>
                                    <p:anim from="(-#ppt_h/2)" to="(#ppt_y)" calcmode="lin" valueType="num">
                                      <p:cBhvr>
                                        <p:cTn id="17" dur="1000" fill="hold">
                                          <p:stCondLst>
                                            <p:cond delay="0"/>
                                          </p:stCondLst>
                                        </p:cTn>
                                        <p:tgtEl>
                                          <p:spTgt spid="5">
                                            <p:txEl>
                                              <p:pRg st="3" end="3"/>
                                            </p:txEl>
                                          </p:spTgt>
                                        </p:tgtEl>
                                        <p:attrNameLst>
                                          <p:attrName>ppt_y</p:attrName>
                                        </p:attrNameLst>
                                      </p:cBhvr>
                                    </p:anim>
                                    <p:animRot by="21600000">
                                      <p:cBhvr>
                                        <p:cTn id="18" dur="1000" fill="hold">
                                          <p:stCondLst>
                                            <p:cond delay="0"/>
                                          </p:stCondLst>
                                        </p:cTn>
                                        <p:tgtEl>
                                          <p:spTgt spid="5">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5">
                                            <p:txEl>
                                              <p:pRg st="4" end="4"/>
                                            </p:txEl>
                                          </p:spTgt>
                                        </p:tgtEl>
                                        <p:attrNameLst>
                                          <p:attrName>style.visibility</p:attrName>
                                        </p:attrNameLst>
                                      </p:cBhvr>
                                      <p:to>
                                        <p:strVal val="visible"/>
                                      </p:to>
                                    </p:set>
                                    <p:anim by="(-#ppt_w*2)" calcmode="lin" valueType="num">
                                      <p:cBhvr rctx="PPT">
                                        <p:cTn id="23" dur="500" autoRev="1" fill="hold">
                                          <p:stCondLst>
                                            <p:cond delay="0"/>
                                          </p:stCondLst>
                                        </p:cTn>
                                        <p:tgtEl>
                                          <p:spTgt spid="5">
                                            <p:txEl>
                                              <p:pRg st="4" end="4"/>
                                            </p:txEl>
                                          </p:spTgt>
                                        </p:tgtEl>
                                        <p:attrNameLst>
                                          <p:attrName>ppt_w</p:attrName>
                                        </p:attrNameLst>
                                      </p:cBhvr>
                                    </p:anim>
                                    <p:anim by="(#ppt_w*0.50)" calcmode="lin" valueType="num">
                                      <p:cBhvr>
                                        <p:cTn id="24" dur="500" decel="50000" autoRev="1" fill="hold">
                                          <p:stCondLst>
                                            <p:cond delay="0"/>
                                          </p:stCondLst>
                                        </p:cTn>
                                        <p:tgtEl>
                                          <p:spTgt spid="5">
                                            <p:txEl>
                                              <p:pRg st="4" end="4"/>
                                            </p:txEl>
                                          </p:spTgt>
                                        </p:tgtEl>
                                        <p:attrNameLst>
                                          <p:attrName>ppt_x</p:attrName>
                                        </p:attrNameLst>
                                      </p:cBhvr>
                                    </p:anim>
                                    <p:anim from="(-#ppt_h/2)" to="(#ppt_y)" calcmode="lin" valueType="num">
                                      <p:cBhvr>
                                        <p:cTn id="25" dur="1000" fill="hold">
                                          <p:stCondLst>
                                            <p:cond delay="0"/>
                                          </p:stCondLst>
                                        </p:cTn>
                                        <p:tgtEl>
                                          <p:spTgt spid="5">
                                            <p:txEl>
                                              <p:pRg st="4" end="4"/>
                                            </p:txEl>
                                          </p:spTgt>
                                        </p:tgtEl>
                                        <p:attrNameLst>
                                          <p:attrName>ppt_y</p:attrName>
                                        </p:attrNameLst>
                                      </p:cBhvr>
                                    </p:anim>
                                    <p:animRot by="21600000">
                                      <p:cBhvr>
                                        <p:cTn id="26" dur="1000" fill="hold">
                                          <p:stCondLst>
                                            <p:cond delay="0"/>
                                          </p:stCondLst>
                                        </p:cTn>
                                        <p:tgtEl>
                                          <p:spTgt spid="5">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5">
                                            <p:txEl>
                                              <p:pRg st="5" end="5"/>
                                            </p:txEl>
                                          </p:spTgt>
                                        </p:tgtEl>
                                        <p:attrNameLst>
                                          <p:attrName>style.visibility</p:attrName>
                                        </p:attrNameLst>
                                      </p:cBhvr>
                                      <p:to>
                                        <p:strVal val="visible"/>
                                      </p:to>
                                    </p:set>
                                    <p:anim by="(-#ppt_w*2)" calcmode="lin" valueType="num">
                                      <p:cBhvr rctx="PPT">
                                        <p:cTn id="31" dur="500" autoRev="1" fill="hold">
                                          <p:stCondLst>
                                            <p:cond delay="0"/>
                                          </p:stCondLst>
                                        </p:cTn>
                                        <p:tgtEl>
                                          <p:spTgt spid="5">
                                            <p:txEl>
                                              <p:pRg st="5" end="5"/>
                                            </p:txEl>
                                          </p:spTgt>
                                        </p:tgtEl>
                                        <p:attrNameLst>
                                          <p:attrName>ppt_w</p:attrName>
                                        </p:attrNameLst>
                                      </p:cBhvr>
                                    </p:anim>
                                    <p:anim by="(#ppt_w*0.50)" calcmode="lin" valueType="num">
                                      <p:cBhvr>
                                        <p:cTn id="32" dur="500" decel="50000" autoRev="1" fill="hold">
                                          <p:stCondLst>
                                            <p:cond delay="0"/>
                                          </p:stCondLst>
                                        </p:cTn>
                                        <p:tgtEl>
                                          <p:spTgt spid="5">
                                            <p:txEl>
                                              <p:pRg st="5" end="5"/>
                                            </p:txEl>
                                          </p:spTgt>
                                        </p:tgtEl>
                                        <p:attrNameLst>
                                          <p:attrName>ppt_x</p:attrName>
                                        </p:attrNameLst>
                                      </p:cBhvr>
                                    </p:anim>
                                    <p:anim from="(-#ppt_h/2)" to="(#ppt_y)" calcmode="lin" valueType="num">
                                      <p:cBhvr>
                                        <p:cTn id="33" dur="1000" fill="hold">
                                          <p:stCondLst>
                                            <p:cond delay="0"/>
                                          </p:stCondLst>
                                        </p:cTn>
                                        <p:tgtEl>
                                          <p:spTgt spid="5">
                                            <p:txEl>
                                              <p:pRg st="5" end="5"/>
                                            </p:txEl>
                                          </p:spTgt>
                                        </p:tgtEl>
                                        <p:attrNameLst>
                                          <p:attrName>ppt_y</p:attrName>
                                        </p:attrNameLst>
                                      </p:cBhvr>
                                    </p:anim>
                                    <p:animRot by="21600000">
                                      <p:cBhvr>
                                        <p:cTn id="34" dur="1000" fill="hold">
                                          <p:stCondLst>
                                            <p:cond delay="0"/>
                                          </p:stCondLst>
                                        </p:cTn>
                                        <p:tgtEl>
                                          <p:spTgt spid="5">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ashHorz">
          <a:fgClr>
            <a:srgbClr val="FFFF00"/>
          </a:fgClr>
          <a:bgClr>
            <a:schemeClr val="accent6">
              <a:lumMod val="60000"/>
              <a:lumOff val="40000"/>
            </a:schemeClr>
          </a:bgClr>
        </a:pattFill>
        <a:effectLst/>
      </p:bgPr>
    </p:bg>
    <p:spTree>
      <p:nvGrpSpPr>
        <p:cNvPr id="1" name=""/>
        <p:cNvGrpSpPr/>
        <p:nvPr/>
      </p:nvGrpSpPr>
      <p:grpSpPr>
        <a:xfrm>
          <a:off x="0" y="0"/>
          <a:ext cx="0" cy="0"/>
          <a:chOff x="0" y="0"/>
          <a:chExt cx="0" cy="0"/>
        </a:xfrm>
      </p:grpSpPr>
      <p:sp>
        <p:nvSpPr>
          <p:cNvPr id="2" name="Cube 1"/>
          <p:cNvSpPr/>
          <p:nvPr/>
        </p:nvSpPr>
        <p:spPr>
          <a:xfrm>
            <a:off x="152400" y="76200"/>
            <a:ext cx="8763000" cy="1981200"/>
          </a:xfrm>
          <a:prstGeom prst="cube">
            <a:avLst/>
          </a:prstGeom>
          <a:gradFill flip="none" rotWithShape="1">
            <a:gsLst>
              <a:gs pos="0">
                <a:srgbClr val="A603AB"/>
              </a:gs>
              <a:gs pos="21001">
                <a:srgbClr val="0819FB"/>
              </a:gs>
              <a:gs pos="35001">
                <a:srgbClr val="1A8D48"/>
              </a:gs>
              <a:gs pos="52000">
                <a:srgbClr val="7030A0"/>
              </a:gs>
              <a:gs pos="73000">
                <a:srgbClr val="EE3F17"/>
              </a:gs>
              <a:gs pos="88000">
                <a:srgbClr val="E81766"/>
              </a:gs>
              <a:gs pos="100000">
                <a:srgbClr val="A603AB"/>
              </a:gs>
            </a:gsLst>
            <a:lin ang="0" scaled="0"/>
            <a:tileRect/>
          </a:gradFill>
          <a:ln w="127000" cmpd="tri">
            <a:solidFill>
              <a:srgbClr val="002060"/>
            </a:solidFill>
          </a:ln>
          <a:effectLst>
            <a:glow rad="127000">
              <a:srgbClr val="FFFF0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শিক্ষক পরিচিতি</a:t>
            </a:r>
            <a:endParaRPr lang="en-US" sz="8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grpSp>
        <p:nvGrpSpPr>
          <p:cNvPr id="4" name="Group 3"/>
          <p:cNvGrpSpPr/>
          <p:nvPr/>
        </p:nvGrpSpPr>
        <p:grpSpPr>
          <a:xfrm>
            <a:off x="152400" y="2362200"/>
            <a:ext cx="8839200" cy="3124200"/>
            <a:chOff x="0" y="2362200"/>
            <a:chExt cx="8983579" cy="4267200"/>
          </a:xfrm>
        </p:grpSpPr>
        <p:sp>
          <p:nvSpPr>
            <p:cNvPr id="7" name="Hexagon 6"/>
            <p:cNvSpPr/>
            <p:nvPr/>
          </p:nvSpPr>
          <p:spPr>
            <a:xfrm>
              <a:off x="0" y="2362200"/>
              <a:ext cx="4419600" cy="4267200"/>
            </a:xfrm>
            <a:prstGeom prst="hexagon">
              <a:avLst>
                <a:gd name="adj" fmla="val 14248"/>
                <a:gd name="vf" fmla="val 115470"/>
              </a:avLst>
            </a:prstGeom>
            <a:pattFill prst="narHorz">
              <a:fgClr>
                <a:srgbClr val="7030A0"/>
              </a:fgClr>
              <a:bgClr>
                <a:srgbClr val="FF0000"/>
              </a:bgClr>
            </a:pattFill>
            <a:ln w="127000" cmpd="thinThick">
              <a:solidFill>
                <a:srgbClr val="FFFF00"/>
              </a:solidFill>
            </a:ln>
            <a:effectLst>
              <a:glow rad="127000">
                <a:srgbClr val="00B050"/>
              </a:glow>
            </a:effectLst>
            <a:scene3d>
              <a:camera prst="orthographicFront"/>
              <a:lightRig rig="threePt" dir="t"/>
            </a:scene3d>
            <a:sp3d contourW="63500">
              <a:contourClr>
                <a:srgbClr val="7030A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smtClean="0">
                  <a:solidFill>
                    <a:srgbClr val="002060"/>
                  </a:solidFill>
                  <a:latin typeface="NikoshBAN" pitchFamily="2" charset="0"/>
                  <a:cs typeface="NikoshBAN" pitchFamily="2" charset="0"/>
                </a:rPr>
                <a:t>মোঃবাবুর আলী</a:t>
              </a:r>
            </a:p>
            <a:p>
              <a:pPr algn="ctr"/>
              <a:r>
                <a:rPr lang="bn-BD" sz="3600" dirty="0" smtClean="0">
                  <a:latin typeface="NikoshBAN" pitchFamily="2" charset="0"/>
                  <a:cs typeface="NikoshBAN" pitchFamily="2" charset="0"/>
                </a:rPr>
                <a:t>ইসঃধর্মীয় শিঃ</a:t>
              </a:r>
            </a:p>
            <a:p>
              <a:pPr algn="ctr"/>
              <a:r>
                <a:rPr lang="bn-BD" sz="3600" dirty="0" smtClean="0">
                  <a:solidFill>
                    <a:srgbClr val="00B050"/>
                  </a:solidFill>
                  <a:latin typeface="NikoshBAN" pitchFamily="2" charset="0"/>
                  <a:cs typeface="NikoshBAN" pitchFamily="2" charset="0"/>
                </a:rPr>
                <a:t>কালীগঞ্জ,কে,ইউ,পি,</a:t>
              </a:r>
              <a:r>
                <a:rPr lang="bn-BD" sz="1400" dirty="0" smtClean="0">
                  <a:solidFill>
                    <a:srgbClr val="00B050"/>
                  </a:solidFill>
                  <a:latin typeface="NikoshBAN" pitchFamily="2" charset="0"/>
                  <a:cs typeface="NikoshBAN" pitchFamily="2" charset="0"/>
                </a:rPr>
                <a:t>পাইলট</a:t>
              </a:r>
              <a:r>
                <a:rPr lang="bn-BD" sz="3600" dirty="0" smtClean="0">
                  <a:solidFill>
                    <a:srgbClr val="00B050"/>
                  </a:solidFill>
                  <a:latin typeface="NikoshBAN" pitchFamily="2" charset="0"/>
                  <a:cs typeface="NikoshBAN" pitchFamily="2" charset="0"/>
                </a:rPr>
                <a:t> </a:t>
              </a:r>
              <a:r>
                <a:rPr lang="bn-BD" sz="3600" dirty="0" smtClean="0">
                  <a:solidFill>
                    <a:srgbClr val="00B050"/>
                  </a:solidFill>
                  <a:latin typeface="NikoshBAN" pitchFamily="2" charset="0"/>
                  <a:cs typeface="NikoshBAN" pitchFamily="2" charset="0"/>
                </a:rPr>
                <a:t>উচ্চবিদ্যালয়।</a:t>
              </a:r>
            </a:p>
            <a:p>
              <a:pPr algn="ctr"/>
              <a:r>
                <a:rPr lang="bn-BD" sz="2800" dirty="0" smtClean="0">
                  <a:latin typeface="NikoshBAN" pitchFamily="2" charset="0"/>
                  <a:cs typeface="NikoshBAN" pitchFamily="2" charset="0"/>
                </a:rPr>
                <a:t>মোবাঃ-০১৭১৯৫৪৭৭৫৯</a:t>
              </a:r>
              <a:endParaRPr lang="en-US" sz="2800" dirty="0">
                <a:latin typeface="NikoshBAN" pitchFamily="2" charset="0"/>
                <a:cs typeface="NikoshBAN" pitchFamily="2" charset="0"/>
              </a:endParaRPr>
            </a:p>
          </p:txBody>
        </p:sp>
        <p:sp>
          <p:nvSpPr>
            <p:cNvPr id="8" name="Hexagon 7"/>
            <p:cNvSpPr/>
            <p:nvPr/>
          </p:nvSpPr>
          <p:spPr>
            <a:xfrm>
              <a:off x="4610100" y="2362200"/>
              <a:ext cx="4373479" cy="4267200"/>
            </a:xfrm>
            <a:prstGeom prst="hexagon">
              <a:avLst/>
            </a:prstGeom>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0" scaled="0"/>
              <a:tileRect/>
            </a:gradFill>
            <a:ln w="127000" cmpd="dbl">
              <a:solidFill>
                <a:schemeClr val="bg1"/>
              </a:solidFill>
            </a:ln>
            <a:effectLst>
              <a:glow rad="127000">
                <a:srgbClr val="FF0000"/>
              </a:glow>
            </a:effectLst>
            <a:scene3d>
              <a:camera prst="orthographicFront"/>
              <a:lightRig rig="threePt" dir="t"/>
            </a:scene3d>
            <a:sp3d contourW="44450">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1" y="2438400"/>
            <a:ext cx="3505200" cy="3048000"/>
          </a:xfrm>
          <a:prstGeom prst="ellipse">
            <a:avLst/>
          </a:prstGeom>
          <a:ln>
            <a:noFill/>
          </a:ln>
          <a:effectLst>
            <a:softEdge rad="112500"/>
          </a:effectLst>
        </p:spPr>
      </p:pic>
      <p:grpSp>
        <p:nvGrpSpPr>
          <p:cNvPr id="18" name="Group 17"/>
          <p:cNvGrpSpPr/>
          <p:nvPr/>
        </p:nvGrpSpPr>
        <p:grpSpPr>
          <a:xfrm>
            <a:off x="76200" y="5715000"/>
            <a:ext cx="8915401" cy="1143000"/>
            <a:chOff x="76200" y="5715000"/>
            <a:chExt cx="8915401" cy="1143000"/>
          </a:xfrm>
        </p:grpSpPr>
        <p:sp>
          <p:nvSpPr>
            <p:cNvPr id="19" name="Oval 18"/>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31" name="Oval 30"/>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2" name="Oval 31"/>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3" name="Oval 32"/>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4" name="Oval 33"/>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5" name="Oval 34"/>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6" name="Oval 35"/>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7" name="Oval 36"/>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8" name="Oval 37"/>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9" name="Oval 38"/>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5086191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divot">
          <a:fgClr>
            <a:srgbClr val="00B050"/>
          </a:fgClr>
          <a:bgClr>
            <a:srgbClr val="7030A0"/>
          </a:bgClr>
        </a:pattFill>
        <a:effectLst/>
      </p:bgPr>
    </p:bg>
    <p:spTree>
      <p:nvGrpSpPr>
        <p:cNvPr id="1" name=""/>
        <p:cNvGrpSpPr/>
        <p:nvPr/>
      </p:nvGrpSpPr>
      <p:grpSpPr>
        <a:xfrm>
          <a:off x="0" y="0"/>
          <a:ext cx="0" cy="0"/>
          <a:chOff x="0" y="0"/>
          <a:chExt cx="0" cy="0"/>
        </a:xfrm>
      </p:grpSpPr>
      <p:grpSp>
        <p:nvGrpSpPr>
          <p:cNvPr id="9" name="Group 8"/>
          <p:cNvGrpSpPr/>
          <p:nvPr/>
        </p:nvGrpSpPr>
        <p:grpSpPr>
          <a:xfrm>
            <a:off x="152400" y="2133600"/>
            <a:ext cx="8839200" cy="3581402"/>
            <a:chOff x="1975661" y="1502236"/>
            <a:chExt cx="7123790" cy="3739928"/>
          </a:xfrm>
        </p:grpSpPr>
        <p:sp>
          <p:nvSpPr>
            <p:cNvPr id="7" name="Rectangle 6"/>
            <p:cNvSpPr/>
            <p:nvPr/>
          </p:nvSpPr>
          <p:spPr>
            <a:xfrm>
              <a:off x="2774016" y="3718164"/>
              <a:ext cx="5404254" cy="1524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NikoshBAN" pitchFamily="2" charset="0"/>
                <a:cs typeface="NikoshBAN" pitchFamily="2" charset="0"/>
              </a:endParaRPr>
            </a:p>
          </p:txBody>
        </p:sp>
        <p:sp>
          <p:nvSpPr>
            <p:cNvPr id="6" name="Isosceles Triangle 5"/>
            <p:cNvSpPr/>
            <p:nvPr/>
          </p:nvSpPr>
          <p:spPr>
            <a:xfrm>
              <a:off x="1975661" y="1502236"/>
              <a:ext cx="7123790" cy="2286000"/>
            </a:xfrm>
            <a:prstGeom prst="triangle">
              <a:avLst/>
            </a:prstGeom>
          </p:spPr>
          <p:style>
            <a:lnRef idx="1">
              <a:schemeClr val="accent6"/>
            </a:lnRef>
            <a:fillRef idx="2">
              <a:schemeClr val="accent6"/>
            </a:fillRef>
            <a:effectRef idx="1">
              <a:schemeClr val="accent6"/>
            </a:effectRef>
            <a:fontRef idx="minor">
              <a:schemeClr val="dk1"/>
            </a:fontRef>
          </p:style>
          <p:txBody>
            <a:bodyPr rtlCol="0" anchor="ctr">
              <a:prstTxWarp prst="textPlain">
                <a:avLst/>
              </a:prstTxWarp>
            </a:bodyPr>
            <a:lstStyle/>
            <a:p>
              <a:pPr algn="ctr"/>
              <a:r>
                <a:rPr lang="bn-BD" sz="36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NikoshBAN" pitchFamily="2" charset="0"/>
                  <a:cs typeface="NikoshBAN" pitchFamily="2" charset="0"/>
                </a:rPr>
                <a:t>একজন </a:t>
              </a:r>
            </a:p>
            <a:p>
              <a:pPr algn="ctr"/>
              <a:r>
                <a:rPr lang="bn-BD" sz="36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NikoshBAN" pitchFamily="2" charset="0"/>
                  <a:cs typeface="NikoshBAN" pitchFamily="2" charset="0"/>
                </a:rPr>
                <a:t>মুসলিম হিসাবে নামাজের</a:t>
              </a:r>
            </a:p>
            <a:p>
              <a:pPr algn="ctr"/>
              <a:r>
                <a:rPr lang="bn-BD" sz="36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NikoshBAN" pitchFamily="2" charset="0"/>
                  <a:cs typeface="NikoshBAN" pitchFamily="2" charset="0"/>
                </a:rPr>
                <a:t> কোন কোন বিষয় গুলো শিক্ষা করা দরকার লিখে নিয়ে </a:t>
              </a:r>
            </a:p>
            <a:p>
              <a:pPr algn="ctr"/>
              <a:r>
                <a:rPr lang="bn-BD" sz="36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NikoshBAN" pitchFamily="2" charset="0"/>
                  <a:cs typeface="NikoshBAN" pitchFamily="2" charset="0"/>
                </a:rPr>
                <a:t>আসবে।</a:t>
              </a:r>
              <a:endParaRPr lang="en-US" sz="36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NikoshBAN" pitchFamily="2" charset="0"/>
                <a:cs typeface="NikoshBAN" pitchFamily="2" charset="0"/>
              </a:endParaRP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0"/>
            <a:ext cx="3505200" cy="2438400"/>
          </a:xfrm>
          <a:prstGeom prst="ellipse">
            <a:avLst/>
          </a:prstGeom>
          <a:ln>
            <a:noFill/>
          </a:ln>
          <a:effectLst>
            <a:softEdge rad="112500"/>
          </a:effectLst>
        </p:spPr>
      </p:pic>
      <p:sp>
        <p:nvSpPr>
          <p:cNvPr id="4" name="Pentagon 3"/>
          <p:cNvSpPr/>
          <p:nvPr/>
        </p:nvSpPr>
        <p:spPr>
          <a:xfrm>
            <a:off x="304800" y="152400"/>
            <a:ext cx="5181600" cy="1905000"/>
          </a:xfrm>
          <a:prstGeom prst="homePlate">
            <a:avLst/>
          </a:prstGeom>
          <a:solidFill>
            <a:srgbClr val="00B050"/>
          </a:solidFill>
          <a:ln w="101600" cmpd="tri">
            <a:solidFill>
              <a:srgbClr val="FFFF00"/>
            </a:solidFill>
          </a:ln>
          <a:scene3d>
            <a:camera prst="orthographicFront"/>
            <a:lightRig rig="threePt" dir="t"/>
          </a:scene3d>
          <a:sp3d extrusionH="101600" contourW="63500">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7200" y="457200"/>
            <a:ext cx="4191000" cy="1446550"/>
          </a:xfrm>
          <a:prstGeom prst="rect">
            <a:avLst/>
          </a:prstGeom>
          <a:noFill/>
        </p:spPr>
        <p:txBody>
          <a:bodyPr wrap="square" rtlCol="0">
            <a:prstTxWarp prst="textPlain">
              <a:avLst/>
            </a:prstTxWarp>
            <a:spAutoFit/>
          </a:bodyPr>
          <a:lstStyle/>
          <a:p>
            <a:pPr algn="ctr"/>
            <a:r>
              <a:rPr lang="bn-BD"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বাড়ীর কাজ</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
        <p:nvSpPr>
          <p:cNvPr id="3" name="Rectangle 2"/>
          <p:cNvSpPr/>
          <p:nvPr/>
        </p:nvSpPr>
        <p:spPr>
          <a:xfrm>
            <a:off x="5105400" y="4446271"/>
            <a:ext cx="609600" cy="1268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76200" y="5715000"/>
            <a:ext cx="8915401" cy="1143000"/>
            <a:chOff x="76200" y="5715000"/>
            <a:chExt cx="8915401" cy="1143000"/>
          </a:xfrm>
        </p:grpSpPr>
        <p:sp>
          <p:nvSpPr>
            <p:cNvPr id="32" name="Oval 31"/>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33" name="Oval 32"/>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4" name="Oval 33"/>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5" name="Oval 34"/>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6" name="Oval 35"/>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7" name="Oval 36"/>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8" name="Oval 37"/>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9" name="Oval 38"/>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40" name="Oval 39"/>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41" name="Oval 40"/>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263359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diagBrick">
          <a:fgClr>
            <a:srgbClr val="FFFF00"/>
          </a:fgClr>
          <a:bgClr>
            <a:srgbClr val="FF0000"/>
          </a:bgClr>
        </a:pattFill>
        <a:effectLst/>
      </p:bgPr>
    </p:bg>
    <p:spTree>
      <p:nvGrpSpPr>
        <p:cNvPr id="1" name=""/>
        <p:cNvGrpSpPr/>
        <p:nvPr/>
      </p:nvGrpSpPr>
      <p:grpSpPr>
        <a:xfrm>
          <a:off x="0" y="0"/>
          <a:ext cx="0" cy="0"/>
          <a:chOff x="0" y="0"/>
          <a:chExt cx="0" cy="0"/>
        </a:xfrm>
      </p:grpSpPr>
      <p:sp>
        <p:nvSpPr>
          <p:cNvPr id="2" name="Bevel 1"/>
          <p:cNvSpPr/>
          <p:nvPr/>
        </p:nvSpPr>
        <p:spPr>
          <a:xfrm>
            <a:off x="228600" y="228600"/>
            <a:ext cx="8686801" cy="5334000"/>
          </a:xfrm>
          <a:prstGeom prst="bevel">
            <a:avLst/>
          </a:prstGeom>
          <a:solidFill>
            <a:srgbClr val="00B050"/>
          </a:solidFill>
          <a:ln w="136525" cmpd="tri">
            <a:solidFill>
              <a:srgbClr val="C00000"/>
            </a:solidFill>
          </a:ln>
          <a:effectLst>
            <a:glow rad="127000">
              <a:srgbClr val="FF0000"/>
            </a:glow>
            <a:outerShdw blurRad="50800" dist="50800" dir="5400000" algn="ctr" rotWithShape="0">
              <a:srgbClr val="FFFF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7200" dirty="0" smtClean="0">
                <a:solidFill>
                  <a:schemeClr val="tx1"/>
                </a:solidFill>
                <a:latin typeface="NikoshBAN" pitchFamily="2" charset="0"/>
                <a:cs typeface="NikoshBAN" pitchFamily="2" charset="0"/>
              </a:rPr>
              <a:t>তোমরা সবাই ভালো থাকো।আগামী</a:t>
            </a:r>
          </a:p>
          <a:p>
            <a:pPr algn="ctr"/>
            <a:r>
              <a:rPr lang="bn-BD" sz="7200" dirty="0" smtClean="0">
                <a:solidFill>
                  <a:schemeClr val="tx1"/>
                </a:solidFill>
                <a:latin typeface="NikoshBAN" pitchFamily="2" charset="0"/>
                <a:cs typeface="NikoshBAN" pitchFamily="2" charset="0"/>
              </a:rPr>
              <a:t>ক্লাসে আবার দেখা হবে</a:t>
            </a:r>
            <a:r>
              <a:rPr lang="bn-BD" sz="7200" dirty="0" smtClean="0">
                <a:solidFill>
                  <a:srgbClr val="FFFF00"/>
                </a:solidFill>
                <a:latin typeface="NikoshBAN" pitchFamily="2" charset="0"/>
                <a:cs typeface="NikoshBAN" pitchFamily="2" charset="0"/>
              </a:rPr>
              <a:t>।</a:t>
            </a:r>
          </a:p>
          <a:p>
            <a:pPr algn="ctr"/>
            <a:r>
              <a:rPr lang="bn-BD" sz="11500" dirty="0" smtClean="0">
                <a:latin typeface="NikoshBAN" pitchFamily="2" charset="0"/>
                <a:cs typeface="NikoshBAN" pitchFamily="2" charset="0"/>
              </a:rPr>
              <a:t>আল্লাহ হাফেজ</a:t>
            </a:r>
            <a:endParaRPr lang="en-US" sz="11500" dirty="0">
              <a:latin typeface="NikoshBAN" pitchFamily="2" charset="0"/>
              <a:cs typeface="NikoshBAN" pitchFamily="2" charset="0"/>
            </a:endParaRPr>
          </a:p>
        </p:txBody>
      </p:sp>
      <p:grpSp>
        <p:nvGrpSpPr>
          <p:cNvPr id="25" name="Group 24"/>
          <p:cNvGrpSpPr/>
          <p:nvPr/>
        </p:nvGrpSpPr>
        <p:grpSpPr>
          <a:xfrm>
            <a:off x="76200" y="5715000"/>
            <a:ext cx="8915401" cy="1143000"/>
            <a:chOff x="76200" y="5715000"/>
            <a:chExt cx="8915401" cy="1143000"/>
          </a:xfrm>
        </p:grpSpPr>
        <p:sp>
          <p:nvSpPr>
            <p:cNvPr id="26" name="Oval 25"/>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7" name="Oval 26"/>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8" name="Oval 27"/>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29" name="Oval 28"/>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0" name="Oval 29"/>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1" name="Oval 30"/>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2" name="Oval 31"/>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3" name="Oval 32"/>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4" name="Oval 33"/>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5" name="Oval 34"/>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8931416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8" dur="5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5" presetClass="exit" presetSubtype="0" fill="hold" grpId="0" nodeType="clickEffect">
                                  <p:stCondLst>
                                    <p:cond delay="0"/>
                                  </p:stCondLst>
                                  <p:childTnLst>
                                    <p:animEffect transition="out" filter="fade">
                                      <p:cBhvr>
                                        <p:cTn id="12" dur="2000"/>
                                        <p:tgtEl>
                                          <p:spTgt spid="2">
                                            <p:txEl>
                                              <p:pRg st="0" end="0"/>
                                            </p:txEl>
                                          </p:spTgt>
                                        </p:tgtEl>
                                      </p:cBhvr>
                                    </p:animEffect>
                                    <p:anim calcmode="lin" valueType="num">
                                      <p:cBhvr>
                                        <p:cTn id="13" dur="2000"/>
                                        <p:tgtEl>
                                          <p:spTgt spid="2">
                                            <p:txEl>
                                              <p:pRg st="0" end="0"/>
                                            </p:txEl>
                                          </p:spTgt>
                                        </p:tgtEl>
                                        <p:attrNameLst>
                                          <p:attrName>style.rotation</p:attrName>
                                        </p:attrNameLst>
                                      </p:cBhvr>
                                      <p:tavLst>
                                        <p:tav tm="0">
                                          <p:val>
                                            <p:fltVal val="0"/>
                                          </p:val>
                                        </p:tav>
                                        <p:tav tm="100000">
                                          <p:val>
                                            <p:fltVal val="720"/>
                                          </p:val>
                                        </p:tav>
                                      </p:tavLst>
                                    </p:anim>
                                    <p:anim calcmode="lin" valueType="num">
                                      <p:cBhvr>
                                        <p:cTn id="14" dur="2000"/>
                                        <p:tgtEl>
                                          <p:spTgt spid="2">
                                            <p:txEl>
                                              <p:pRg st="0" end="0"/>
                                            </p:txEl>
                                          </p:spTgt>
                                        </p:tgtEl>
                                        <p:attrNameLst>
                                          <p:attrName>ppt_h</p:attrName>
                                        </p:attrNameLst>
                                      </p:cBhvr>
                                      <p:tavLst>
                                        <p:tav tm="0">
                                          <p:val>
                                            <p:strVal val="ppt_h"/>
                                          </p:val>
                                        </p:tav>
                                        <p:tav tm="100000">
                                          <p:val>
                                            <p:fltVal val="0"/>
                                          </p:val>
                                        </p:tav>
                                      </p:tavLst>
                                    </p:anim>
                                    <p:anim calcmode="lin" valueType="num">
                                      <p:cBhvr>
                                        <p:cTn id="15" dur="2000"/>
                                        <p:tgtEl>
                                          <p:spTgt spid="2">
                                            <p:txEl>
                                              <p:pRg st="0" end="0"/>
                                            </p:txEl>
                                          </p:spTgt>
                                        </p:tgtEl>
                                        <p:attrNameLst>
                                          <p:attrName>ppt_w</p:attrName>
                                        </p:attrNameLst>
                                      </p:cBhvr>
                                      <p:tavLst>
                                        <p:tav tm="0">
                                          <p:val>
                                            <p:strVal val="ppt_w"/>
                                          </p:val>
                                        </p:tav>
                                        <p:tav tm="100000">
                                          <p:val>
                                            <p:fltVal val="0"/>
                                          </p:val>
                                        </p:tav>
                                      </p:tavLst>
                                    </p:anim>
                                    <p:set>
                                      <p:cBhvr>
                                        <p:cTn id="16" dur="1" fill="hold">
                                          <p:stCondLst>
                                            <p:cond delay="1999"/>
                                          </p:stCondLst>
                                        </p:cTn>
                                        <p:tgtEl>
                                          <p:spTgt spid="2">
                                            <p:txEl>
                                              <p:pRg st="0" end="0"/>
                                            </p:txEl>
                                          </p:spTgt>
                                        </p:tgtEl>
                                        <p:attrNameLst>
                                          <p:attrName>style.visibility</p:attrName>
                                        </p:attrNameLst>
                                      </p:cBhvr>
                                      <p:to>
                                        <p:strVal val="hidden"/>
                                      </p:to>
                                    </p:set>
                                  </p:childTnLst>
                                </p:cTn>
                              </p:par>
                              <p:par>
                                <p:cTn id="17" presetID="35" presetClass="exit" presetSubtype="0" fill="hold" grpId="0" nodeType="withEffect">
                                  <p:stCondLst>
                                    <p:cond delay="0"/>
                                  </p:stCondLst>
                                  <p:childTnLst>
                                    <p:animEffect transition="out" filter="fade">
                                      <p:cBhvr>
                                        <p:cTn id="18" dur="2000"/>
                                        <p:tgtEl>
                                          <p:spTgt spid="2">
                                            <p:txEl>
                                              <p:pRg st="1" end="1"/>
                                            </p:txEl>
                                          </p:spTgt>
                                        </p:tgtEl>
                                      </p:cBhvr>
                                    </p:animEffect>
                                    <p:anim calcmode="lin" valueType="num">
                                      <p:cBhvr>
                                        <p:cTn id="19" dur="2000"/>
                                        <p:tgtEl>
                                          <p:spTgt spid="2">
                                            <p:txEl>
                                              <p:pRg st="1" end="1"/>
                                            </p:txEl>
                                          </p:spTgt>
                                        </p:tgtEl>
                                        <p:attrNameLst>
                                          <p:attrName>style.rotation</p:attrName>
                                        </p:attrNameLst>
                                      </p:cBhvr>
                                      <p:tavLst>
                                        <p:tav tm="0">
                                          <p:val>
                                            <p:fltVal val="0"/>
                                          </p:val>
                                        </p:tav>
                                        <p:tav tm="100000">
                                          <p:val>
                                            <p:fltVal val="720"/>
                                          </p:val>
                                        </p:tav>
                                      </p:tavLst>
                                    </p:anim>
                                    <p:anim calcmode="lin" valueType="num">
                                      <p:cBhvr>
                                        <p:cTn id="20" dur="2000"/>
                                        <p:tgtEl>
                                          <p:spTgt spid="2">
                                            <p:txEl>
                                              <p:pRg st="1" end="1"/>
                                            </p:txEl>
                                          </p:spTgt>
                                        </p:tgtEl>
                                        <p:attrNameLst>
                                          <p:attrName>ppt_h</p:attrName>
                                        </p:attrNameLst>
                                      </p:cBhvr>
                                      <p:tavLst>
                                        <p:tav tm="0">
                                          <p:val>
                                            <p:strVal val="ppt_h"/>
                                          </p:val>
                                        </p:tav>
                                        <p:tav tm="100000">
                                          <p:val>
                                            <p:fltVal val="0"/>
                                          </p:val>
                                        </p:tav>
                                      </p:tavLst>
                                    </p:anim>
                                    <p:anim calcmode="lin" valueType="num">
                                      <p:cBhvr>
                                        <p:cTn id="21" dur="2000"/>
                                        <p:tgtEl>
                                          <p:spTgt spid="2">
                                            <p:txEl>
                                              <p:pRg st="1" end="1"/>
                                            </p:txEl>
                                          </p:spTgt>
                                        </p:tgtEl>
                                        <p:attrNameLst>
                                          <p:attrName>ppt_w</p:attrName>
                                        </p:attrNameLst>
                                      </p:cBhvr>
                                      <p:tavLst>
                                        <p:tav tm="0">
                                          <p:val>
                                            <p:strVal val="ppt_w"/>
                                          </p:val>
                                        </p:tav>
                                        <p:tav tm="100000">
                                          <p:val>
                                            <p:fltVal val="0"/>
                                          </p:val>
                                        </p:tav>
                                      </p:tavLst>
                                    </p:anim>
                                    <p:set>
                                      <p:cBhvr>
                                        <p:cTn id="22" dur="1" fill="hold">
                                          <p:stCondLst>
                                            <p:cond delay="1999"/>
                                          </p:stCondLst>
                                        </p:cTn>
                                        <p:tgtEl>
                                          <p:spTgt spid="2">
                                            <p:txEl>
                                              <p:pRg st="1" end="1"/>
                                            </p:txEl>
                                          </p:spTgt>
                                        </p:tgtEl>
                                        <p:attrNameLst>
                                          <p:attrName>style.visibility</p:attrName>
                                        </p:attrNameLst>
                                      </p:cBhvr>
                                      <p:to>
                                        <p:strVal val="hidden"/>
                                      </p:to>
                                    </p:set>
                                  </p:childTnLst>
                                </p:cTn>
                              </p:par>
                              <p:par>
                                <p:cTn id="23" presetID="35" presetClass="exit" presetSubtype="0" fill="hold" grpId="0" nodeType="withEffect">
                                  <p:stCondLst>
                                    <p:cond delay="0"/>
                                  </p:stCondLst>
                                  <p:childTnLst>
                                    <p:animEffect transition="out" filter="fade">
                                      <p:cBhvr>
                                        <p:cTn id="24" dur="2000"/>
                                        <p:tgtEl>
                                          <p:spTgt spid="2">
                                            <p:txEl>
                                              <p:pRg st="2" end="2"/>
                                            </p:txEl>
                                          </p:spTgt>
                                        </p:tgtEl>
                                      </p:cBhvr>
                                    </p:animEffect>
                                    <p:anim calcmode="lin" valueType="num">
                                      <p:cBhvr>
                                        <p:cTn id="25" dur="2000"/>
                                        <p:tgtEl>
                                          <p:spTgt spid="2">
                                            <p:txEl>
                                              <p:pRg st="2" end="2"/>
                                            </p:txEl>
                                          </p:spTgt>
                                        </p:tgtEl>
                                        <p:attrNameLst>
                                          <p:attrName>style.rotation</p:attrName>
                                        </p:attrNameLst>
                                      </p:cBhvr>
                                      <p:tavLst>
                                        <p:tav tm="0">
                                          <p:val>
                                            <p:fltVal val="0"/>
                                          </p:val>
                                        </p:tav>
                                        <p:tav tm="100000">
                                          <p:val>
                                            <p:fltVal val="720"/>
                                          </p:val>
                                        </p:tav>
                                      </p:tavLst>
                                    </p:anim>
                                    <p:anim calcmode="lin" valueType="num">
                                      <p:cBhvr>
                                        <p:cTn id="26" dur="2000"/>
                                        <p:tgtEl>
                                          <p:spTgt spid="2">
                                            <p:txEl>
                                              <p:pRg st="2" end="2"/>
                                            </p:txEl>
                                          </p:spTgt>
                                        </p:tgtEl>
                                        <p:attrNameLst>
                                          <p:attrName>ppt_h</p:attrName>
                                        </p:attrNameLst>
                                      </p:cBhvr>
                                      <p:tavLst>
                                        <p:tav tm="0">
                                          <p:val>
                                            <p:strVal val="ppt_h"/>
                                          </p:val>
                                        </p:tav>
                                        <p:tav tm="100000">
                                          <p:val>
                                            <p:fltVal val="0"/>
                                          </p:val>
                                        </p:tav>
                                      </p:tavLst>
                                    </p:anim>
                                    <p:anim calcmode="lin" valueType="num">
                                      <p:cBhvr>
                                        <p:cTn id="27" dur="2000"/>
                                        <p:tgtEl>
                                          <p:spTgt spid="2">
                                            <p:txEl>
                                              <p:pRg st="2" end="2"/>
                                            </p:txEl>
                                          </p:spTgt>
                                        </p:tgtEl>
                                        <p:attrNameLst>
                                          <p:attrName>ppt_w</p:attrName>
                                        </p:attrNameLst>
                                      </p:cBhvr>
                                      <p:tavLst>
                                        <p:tav tm="0">
                                          <p:val>
                                            <p:strVal val="ppt_w"/>
                                          </p:val>
                                        </p:tav>
                                        <p:tav tm="100000">
                                          <p:val>
                                            <p:fltVal val="0"/>
                                          </p:val>
                                        </p:tav>
                                      </p:tavLst>
                                    </p:anim>
                                    <p:set>
                                      <p:cBhvr>
                                        <p:cTn id="28" dur="1" fill="hold">
                                          <p:stCondLst>
                                            <p:cond delay="1999"/>
                                          </p:stCondLst>
                                        </p:cTn>
                                        <p:tgtEl>
                                          <p:spTgt spid="2">
                                            <p:txEl>
                                              <p:pRg st="2" end="2"/>
                                            </p:txEl>
                                          </p:spTgt>
                                        </p:tgtEl>
                                        <p:attrNameLst>
                                          <p:attrName>style.visibility</p:attrName>
                                        </p:attrNameLst>
                                      </p:cBhvr>
                                      <p:to>
                                        <p:strVal val="hidden"/>
                                      </p:to>
                                    </p:set>
                                  </p:childTnLst>
                                </p:cTn>
                              </p:par>
                              <p:par>
                                <p:cTn id="29" presetID="35" presetClass="exit" presetSubtype="0" fill="hold" grpId="0" nodeType="withEffect">
                                  <p:stCondLst>
                                    <p:cond delay="0"/>
                                  </p:stCondLst>
                                  <p:childTnLst>
                                    <p:animEffect transition="out" filter="fade">
                                      <p:cBhvr>
                                        <p:cTn id="30" dur="2000"/>
                                        <p:tgtEl>
                                          <p:spTgt spid="2">
                                            <p:bg/>
                                          </p:spTgt>
                                        </p:tgtEl>
                                      </p:cBhvr>
                                    </p:animEffect>
                                    <p:anim calcmode="lin" valueType="num">
                                      <p:cBhvr>
                                        <p:cTn id="31" dur="2000"/>
                                        <p:tgtEl>
                                          <p:spTgt spid="2">
                                            <p:bg/>
                                          </p:spTgt>
                                        </p:tgtEl>
                                        <p:attrNameLst>
                                          <p:attrName>style.rotation</p:attrName>
                                        </p:attrNameLst>
                                      </p:cBhvr>
                                      <p:tavLst>
                                        <p:tav tm="0">
                                          <p:val>
                                            <p:fltVal val="0"/>
                                          </p:val>
                                        </p:tav>
                                        <p:tav tm="100000">
                                          <p:val>
                                            <p:fltVal val="720"/>
                                          </p:val>
                                        </p:tav>
                                      </p:tavLst>
                                    </p:anim>
                                    <p:anim calcmode="lin" valueType="num">
                                      <p:cBhvr>
                                        <p:cTn id="32" dur="2000"/>
                                        <p:tgtEl>
                                          <p:spTgt spid="2">
                                            <p:bg/>
                                          </p:spTgt>
                                        </p:tgtEl>
                                        <p:attrNameLst>
                                          <p:attrName>ppt_h</p:attrName>
                                        </p:attrNameLst>
                                      </p:cBhvr>
                                      <p:tavLst>
                                        <p:tav tm="0">
                                          <p:val>
                                            <p:strVal val="ppt_h"/>
                                          </p:val>
                                        </p:tav>
                                        <p:tav tm="100000">
                                          <p:val>
                                            <p:fltVal val="0"/>
                                          </p:val>
                                        </p:tav>
                                      </p:tavLst>
                                    </p:anim>
                                    <p:anim calcmode="lin" valueType="num">
                                      <p:cBhvr>
                                        <p:cTn id="33" dur="2000"/>
                                        <p:tgtEl>
                                          <p:spTgt spid="2">
                                            <p:bg/>
                                          </p:spTgt>
                                        </p:tgtEl>
                                        <p:attrNameLst>
                                          <p:attrName>ppt_w</p:attrName>
                                        </p:attrNameLst>
                                      </p:cBhvr>
                                      <p:tavLst>
                                        <p:tav tm="0">
                                          <p:val>
                                            <p:strVal val="ppt_w"/>
                                          </p:val>
                                        </p:tav>
                                        <p:tav tm="100000">
                                          <p:val>
                                            <p:fltVal val="0"/>
                                          </p:val>
                                        </p:tav>
                                      </p:tavLst>
                                    </p:anim>
                                    <p:set>
                                      <p:cBhvr>
                                        <p:cTn id="34"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laid">
          <a:fgClr>
            <a:srgbClr val="FFC000"/>
          </a:fgClr>
          <a:bgClr>
            <a:srgbClr val="002060"/>
          </a:bgClr>
        </a:pattFill>
        <a:effectLst/>
      </p:bgPr>
    </p:bg>
    <p:spTree>
      <p:nvGrpSpPr>
        <p:cNvPr id="1" name=""/>
        <p:cNvGrpSpPr/>
        <p:nvPr/>
      </p:nvGrpSpPr>
      <p:grpSpPr>
        <a:xfrm>
          <a:off x="0" y="0"/>
          <a:ext cx="0" cy="0"/>
          <a:chOff x="0" y="0"/>
          <a:chExt cx="0" cy="0"/>
        </a:xfrm>
      </p:grpSpPr>
      <p:sp>
        <p:nvSpPr>
          <p:cNvPr id="2" name="Oval 1"/>
          <p:cNvSpPr/>
          <p:nvPr/>
        </p:nvSpPr>
        <p:spPr>
          <a:xfrm>
            <a:off x="609600" y="228600"/>
            <a:ext cx="7543800" cy="1905000"/>
          </a:xfrm>
          <a:prstGeom prst="ellipse">
            <a:avLst/>
          </a:prstGeom>
          <a:solidFill>
            <a:srgbClr val="002060"/>
          </a:solidFill>
          <a:ln w="133350" cmpd="tri">
            <a:solidFill>
              <a:srgbClr val="FF0000"/>
            </a:solidFill>
          </a:ln>
          <a:effectLst>
            <a:glow rad="127000">
              <a:srgbClr val="FFFF00"/>
            </a:glow>
          </a:effectLst>
          <a:scene3d>
            <a:camera prst="orthographicFront"/>
            <a:lightRig rig="threePt" dir="t"/>
          </a:scene3d>
          <a:sp3d contourW="3810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9600" b="1" dirty="0" smtClean="0">
                <a:latin typeface="NikoshBAN" pitchFamily="2" charset="0"/>
                <a:cs typeface="NikoshBAN" pitchFamily="2" charset="0"/>
              </a:rPr>
              <a:t>পাঠ পরিচিতি</a:t>
            </a:r>
            <a:endParaRPr lang="en-US" sz="9600" b="1" dirty="0">
              <a:latin typeface="NikoshBAN" pitchFamily="2" charset="0"/>
              <a:cs typeface="NikoshBAN" pitchFamily="2" charset="0"/>
            </a:endParaRPr>
          </a:p>
        </p:txBody>
      </p:sp>
      <p:sp>
        <p:nvSpPr>
          <p:cNvPr id="3" name="Snip Diagonal Corner Rectangle 2"/>
          <p:cNvSpPr/>
          <p:nvPr/>
        </p:nvSpPr>
        <p:spPr>
          <a:xfrm flipH="1">
            <a:off x="228600" y="2600131"/>
            <a:ext cx="3810000" cy="2886269"/>
          </a:xfrm>
          <a:prstGeom prst="snip2DiagRect">
            <a:avLst/>
          </a:prstGeom>
          <a:solidFill>
            <a:srgbClr val="92D050"/>
          </a:solidFill>
          <a:ln w="161925" cmpd="dbl">
            <a:solidFill>
              <a:srgbClr val="FF0000">
                <a:alpha val="86000"/>
              </a:srgbClr>
            </a:solidFill>
            <a:prstDash val="sysDot"/>
          </a:ln>
          <a:effectLst>
            <a:glow rad="127000">
              <a:srgbClr val="002060"/>
            </a:glow>
            <a:outerShdw blurRad="50800" dist="50800" dir="5400000" algn="ctr" rotWithShape="0">
              <a:srgbClr val="00B050">
                <a:alpha val="91000"/>
              </a:srgbClr>
            </a:outerShdw>
          </a:effectLst>
          <a:scene3d>
            <a:camera prst="orthographicFront"/>
            <a:lightRig rig="threePt" dir="t"/>
          </a:scene3d>
          <a:sp3d contourW="1270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b="1" dirty="0" smtClean="0">
                <a:solidFill>
                  <a:srgbClr val="FF0000"/>
                </a:solidFill>
                <a:latin typeface="NikoshBAN" pitchFamily="2" charset="0"/>
                <a:cs typeface="NikoshBAN" pitchFamily="2" charset="0"/>
              </a:rPr>
              <a:t>৬ষ্ঠ শ্রেণী</a:t>
            </a:r>
          </a:p>
          <a:p>
            <a:pPr algn="ctr"/>
            <a:r>
              <a:rPr lang="bn-BD" sz="8000" b="1" dirty="0" smtClean="0">
                <a:solidFill>
                  <a:srgbClr val="002060"/>
                </a:solidFill>
                <a:latin typeface="NikoshBAN" pitchFamily="2" charset="0"/>
                <a:cs typeface="NikoshBAN" pitchFamily="2" charset="0"/>
              </a:rPr>
              <a:t>৬ষ্ঠ-ঘন্টা</a:t>
            </a:r>
          </a:p>
          <a:p>
            <a:pPr algn="ctr"/>
            <a:endParaRPr lang="en-US" sz="4000" dirty="0">
              <a:latin typeface="NikoshBAN" pitchFamily="2" charset="0"/>
              <a:cs typeface="NikoshBAN" pitchFamily="2" charset="0"/>
            </a:endParaRPr>
          </a:p>
        </p:txBody>
      </p:sp>
      <p:sp>
        <p:nvSpPr>
          <p:cNvPr id="4" name="Snip Diagonal Corner Rectangle 3"/>
          <p:cNvSpPr/>
          <p:nvPr/>
        </p:nvSpPr>
        <p:spPr>
          <a:xfrm>
            <a:off x="5105400" y="2590800"/>
            <a:ext cx="3810000" cy="2895600"/>
          </a:xfrm>
          <a:prstGeom prst="snip2DiagRect">
            <a:avLst/>
          </a:prstGeom>
          <a:solidFill>
            <a:srgbClr val="FF0000"/>
          </a:solidFill>
          <a:ln w="127000" cmpd="dbl">
            <a:solidFill>
              <a:srgbClr val="FFFF00"/>
            </a:solidFill>
          </a:ln>
          <a:effectLst>
            <a:glow rad="127000">
              <a:schemeClr val="tx1"/>
            </a:glow>
          </a:effectLst>
          <a:scene3d>
            <a:camera prst="orthographicFront"/>
            <a:lightRig rig="threePt" dir="t"/>
          </a:scene3d>
          <a:sp3d contourW="1270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latin typeface="NikoshBAN" pitchFamily="2" charset="0"/>
                <a:cs typeface="NikoshBAN" pitchFamily="2" charset="0"/>
              </a:rPr>
              <a:t>২য়-অধ্যায়</a:t>
            </a:r>
          </a:p>
          <a:p>
            <a:pPr algn="ctr"/>
            <a:r>
              <a:rPr lang="bn-BD" sz="7200" b="1" dirty="0" smtClean="0">
                <a:solidFill>
                  <a:srgbClr val="002060"/>
                </a:solidFill>
                <a:latin typeface="NikoshBAN" pitchFamily="2" charset="0"/>
                <a:cs typeface="NikoshBAN" pitchFamily="2" charset="0"/>
              </a:rPr>
              <a:t>পাঠ-৭</a:t>
            </a:r>
          </a:p>
          <a:p>
            <a:pPr algn="ctr"/>
            <a:r>
              <a:rPr lang="bn-BD" sz="6000" b="1" dirty="0" smtClean="0">
                <a:latin typeface="NikoshBAN" pitchFamily="2" charset="0"/>
                <a:cs typeface="NikoshBAN" pitchFamily="2" charset="0"/>
              </a:rPr>
              <a:t>সময়-৫০মিঃ</a:t>
            </a:r>
            <a:endParaRPr lang="en-US" sz="6000" b="1" dirty="0">
              <a:latin typeface="NikoshBAN" pitchFamily="2" charset="0"/>
              <a:cs typeface="NikoshBAN" pitchFamily="2" charset="0"/>
            </a:endParaRPr>
          </a:p>
        </p:txBody>
      </p:sp>
      <p:sp>
        <p:nvSpPr>
          <p:cNvPr id="5" name="Down Arrow 4"/>
          <p:cNvSpPr/>
          <p:nvPr/>
        </p:nvSpPr>
        <p:spPr>
          <a:xfrm>
            <a:off x="3810000" y="2590800"/>
            <a:ext cx="1524000" cy="3124200"/>
          </a:xfrm>
          <a:prstGeom prst="downArrow">
            <a:avLst/>
          </a:prstGeom>
          <a:solidFill>
            <a:srgbClr val="7030A0"/>
          </a:solidFill>
          <a:ln w="82550">
            <a:solidFill>
              <a:srgbClr val="FF0000"/>
            </a:solidFill>
            <a:prstDash val="sysDot"/>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ই</a:t>
            </a:r>
          </a:p>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a:t>
            </a:r>
          </a:p>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লা</a:t>
            </a:r>
          </a:p>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ম </a:t>
            </a:r>
          </a:p>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শি</a:t>
            </a:r>
          </a:p>
          <a:p>
            <a:pPr algn="ctr"/>
            <a:r>
              <a:rPr lang="bn-BD"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ক্ষা</a:t>
            </a:r>
            <a:endPar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grpSp>
        <p:nvGrpSpPr>
          <p:cNvPr id="28" name="Group 27"/>
          <p:cNvGrpSpPr/>
          <p:nvPr/>
        </p:nvGrpSpPr>
        <p:grpSpPr>
          <a:xfrm>
            <a:off x="76200" y="5715000"/>
            <a:ext cx="8915401" cy="1143000"/>
            <a:chOff x="76200" y="5715000"/>
            <a:chExt cx="8915401" cy="1143000"/>
          </a:xfrm>
        </p:grpSpPr>
        <p:sp>
          <p:nvSpPr>
            <p:cNvPr id="29" name="Oval 28"/>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30" name="Oval 29"/>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1" name="Oval 30"/>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2" name="Oval 31"/>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3" name="Oval 32"/>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4" name="Oval 33"/>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5" name="Oval 34"/>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6" name="Oval 35"/>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7" name="Oval 36"/>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8" name="Oval 37"/>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8845362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228600" y="0"/>
            <a:ext cx="8763000" cy="5715001"/>
            <a:chOff x="0" y="0"/>
            <a:chExt cx="8991600" cy="685800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819400" cy="37338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57700" y="3733800"/>
              <a:ext cx="4533900" cy="31242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19400" y="0"/>
              <a:ext cx="3276600" cy="3733800"/>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3733800"/>
              <a:ext cx="4457700" cy="3124200"/>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00119" y="0"/>
              <a:ext cx="2891481" cy="3733800"/>
            </a:xfrm>
            <a:prstGeom prst="rect">
              <a:avLst/>
            </a:prstGeom>
          </p:spPr>
        </p:pic>
      </p:grpSp>
      <p:sp>
        <p:nvSpPr>
          <p:cNvPr id="8" name="TextBox 7"/>
          <p:cNvSpPr txBox="1"/>
          <p:nvPr/>
        </p:nvSpPr>
        <p:spPr>
          <a:xfrm>
            <a:off x="180392" y="3025914"/>
            <a:ext cx="4834978" cy="707886"/>
          </a:xfrm>
          <a:prstGeom prst="rect">
            <a:avLst/>
          </a:prstGeom>
        </p:spPr>
        <p:style>
          <a:lnRef idx="0">
            <a:schemeClr val="dk1"/>
          </a:lnRef>
          <a:fillRef idx="3">
            <a:schemeClr val="dk1"/>
          </a:fillRef>
          <a:effectRef idx="3">
            <a:schemeClr val="dk1"/>
          </a:effectRef>
          <a:fontRef idx="minor">
            <a:schemeClr val="lt1"/>
          </a:fontRef>
        </p:style>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BD"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চিত্র গুলোতে কি দেখা যাচ্ছে?</a:t>
            </a: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endParaRPr>
          </a:p>
        </p:txBody>
      </p:sp>
      <p:grpSp>
        <p:nvGrpSpPr>
          <p:cNvPr id="31" name="Group 30"/>
          <p:cNvGrpSpPr/>
          <p:nvPr/>
        </p:nvGrpSpPr>
        <p:grpSpPr>
          <a:xfrm>
            <a:off x="76200" y="5715000"/>
            <a:ext cx="8915401" cy="1143000"/>
            <a:chOff x="76200" y="5715000"/>
            <a:chExt cx="8915401" cy="1143000"/>
          </a:xfrm>
        </p:grpSpPr>
        <p:sp>
          <p:nvSpPr>
            <p:cNvPr id="32" name="Oval 31"/>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33" name="Oval 32"/>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4" name="Oval 33"/>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5" name="Oval 34"/>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6" name="Oval 35"/>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7" name="Oval 36"/>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8" name="Oval 37"/>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9" name="Oval 38"/>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40" name="Oval 39"/>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41" name="Oval 40"/>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6330585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2"/>
            <a:ext cx="9143999" cy="5715004"/>
          </a:xfrm>
          <a:prstGeom prst="rect">
            <a:avLst/>
          </a:prstGeom>
        </p:spPr>
      </p:pic>
      <p:sp>
        <p:nvSpPr>
          <p:cNvPr id="3" name="TextBox 2"/>
          <p:cNvSpPr txBox="1"/>
          <p:nvPr/>
        </p:nvSpPr>
        <p:spPr>
          <a:xfrm>
            <a:off x="152400" y="228600"/>
            <a:ext cx="8763000" cy="609600"/>
          </a:xfrm>
          <a:prstGeom prst="rect">
            <a:avLst/>
          </a:prstGeom>
          <a:solidFill>
            <a:srgbClr val="00B0F0"/>
          </a:solidFill>
          <a:ln w="63500" cmpd="tri">
            <a:solidFill>
              <a:srgbClr val="FFFF00"/>
            </a:solidFill>
          </a:ln>
          <a:scene3d>
            <a:camera prst="orthographicFront"/>
            <a:lightRig rig="threePt" dir="t"/>
          </a:scene3d>
          <a:sp3d contourW="44450">
            <a:contourClr>
              <a:srgbClr val="FF0000"/>
            </a:contourClr>
          </a:sp3d>
        </p:spPr>
        <p:txBody>
          <a:bodyPr wrap="square" rtlCol="0">
            <a:prstTxWarp prst="textPlain">
              <a:avLst/>
            </a:prstTxWarp>
            <a:spAutoFit/>
          </a:bodyPr>
          <a:lstStyle/>
          <a:p>
            <a:r>
              <a:rPr lang="bn-BD" sz="3600" dirty="0" smtClean="0">
                <a:latin typeface="NikoshBAN" pitchFamily="2" charset="0"/>
                <a:cs typeface="NikoshBAN" pitchFamily="2" charset="0"/>
              </a:rPr>
              <a:t>লক্ষ কর ছবিতে কি দেখা যাচ্ছে?</a:t>
            </a:r>
            <a:endParaRPr lang="en-US" sz="3600" dirty="0">
              <a:latin typeface="NikoshBAN" pitchFamily="2" charset="0"/>
              <a:cs typeface="NikoshBAN" pitchFamily="2" charset="0"/>
            </a:endParaRPr>
          </a:p>
        </p:txBody>
      </p:sp>
      <p:grpSp>
        <p:nvGrpSpPr>
          <p:cNvPr id="26" name="Group 25"/>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831735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Vert">
          <a:fgClr>
            <a:srgbClr val="00B050"/>
          </a:fgClr>
          <a:bgClr>
            <a:srgbClr val="C00000"/>
          </a:bgClr>
        </a:pattFill>
        <a:effectLst/>
      </p:bgPr>
    </p:bg>
    <p:spTree>
      <p:nvGrpSpPr>
        <p:cNvPr id="1" name=""/>
        <p:cNvGrpSpPr/>
        <p:nvPr/>
      </p:nvGrpSpPr>
      <p:grpSpPr>
        <a:xfrm>
          <a:off x="0" y="0"/>
          <a:ext cx="0" cy="0"/>
          <a:chOff x="0" y="0"/>
          <a:chExt cx="0" cy="0"/>
        </a:xfrm>
      </p:grpSpPr>
      <p:grpSp>
        <p:nvGrpSpPr>
          <p:cNvPr id="3" name="Group 2"/>
          <p:cNvGrpSpPr/>
          <p:nvPr/>
        </p:nvGrpSpPr>
        <p:grpSpPr>
          <a:xfrm>
            <a:off x="228600" y="152400"/>
            <a:ext cx="8763000" cy="5562601"/>
            <a:chOff x="228600" y="152400"/>
            <a:chExt cx="8763000" cy="6553200"/>
          </a:xfrm>
        </p:grpSpPr>
        <p:sp>
          <p:nvSpPr>
            <p:cNvPr id="2" name="Down Arrow 1"/>
            <p:cNvSpPr/>
            <p:nvPr/>
          </p:nvSpPr>
          <p:spPr>
            <a:xfrm>
              <a:off x="533400" y="152400"/>
              <a:ext cx="8153400" cy="2438400"/>
            </a:xfrm>
            <a:prstGeom prst="downArrow">
              <a:avLst/>
            </a:prstGeom>
            <a:solidFill>
              <a:srgbClr val="00B050"/>
            </a:solidFill>
            <a:ln w="127000" cmpd="tri">
              <a:solidFill>
                <a:srgbClr val="FF0000"/>
              </a:solidFill>
            </a:ln>
            <a:effectLst>
              <a:glow rad="127000">
                <a:srgbClr val="002060"/>
              </a:glow>
            </a:effectLst>
            <a:scene3d>
              <a:camera prst="orthographicFront"/>
              <a:lightRig rig="threePt" dir="t"/>
            </a:scene3d>
            <a:sp3d contourW="69850">
              <a:contourClr>
                <a:srgbClr val="7030A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আজকের আলোচনা</a:t>
              </a:r>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sp>
          <p:nvSpPr>
            <p:cNvPr id="4" name="Diamond 3"/>
            <p:cNvSpPr/>
            <p:nvPr/>
          </p:nvSpPr>
          <p:spPr>
            <a:xfrm>
              <a:off x="228600" y="2819400"/>
              <a:ext cx="8763000" cy="3886200"/>
            </a:xfrm>
            <a:prstGeom prst="diamond">
              <a:avLst/>
            </a:prstGeom>
            <a:solidFill>
              <a:srgbClr val="002060"/>
            </a:solidFill>
            <a:ln w="133350" cmpd="thinThick">
              <a:solidFill>
                <a:srgbClr val="FFFF00"/>
              </a:solidFill>
            </a:ln>
            <a:effectLst>
              <a:glow rad="241300">
                <a:srgbClr val="002060"/>
              </a:glow>
            </a:effectLst>
            <a:scene3d>
              <a:camera prst="orthographicFront"/>
              <a:lightRig rig="threePt" dir="t"/>
            </a:scene3d>
            <a:sp3d contourW="76200">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smtClean="0">
                  <a:solidFill>
                    <a:srgbClr val="FF0000"/>
                  </a:solidFill>
                  <a:latin typeface="NikoshBAN" pitchFamily="2" charset="0"/>
                  <a:cs typeface="NikoshBAN" pitchFamily="2" charset="0"/>
                </a:rPr>
                <a:t>সা</a:t>
              </a:r>
              <a:r>
                <a:rPr lang="bn-BD" sz="13800" dirty="0" smtClean="0">
                  <a:latin typeface="NikoshBAN" pitchFamily="2" charset="0"/>
                  <a:cs typeface="NikoshBAN" pitchFamily="2" charset="0"/>
                </a:rPr>
                <a:t>লা</a:t>
              </a:r>
              <a:r>
                <a:rPr lang="bn-BD" sz="13800" dirty="0" smtClean="0">
                  <a:solidFill>
                    <a:srgbClr val="FFFF00"/>
                  </a:solidFill>
                  <a:latin typeface="NikoshBAN" pitchFamily="2" charset="0"/>
                  <a:cs typeface="NikoshBAN" pitchFamily="2" charset="0"/>
                </a:rPr>
                <a:t>ত</a:t>
              </a:r>
              <a:endParaRPr lang="en-US" sz="13800" dirty="0">
                <a:solidFill>
                  <a:srgbClr val="FFFF00"/>
                </a:solidFill>
                <a:latin typeface="NikoshBAN" pitchFamily="2" charset="0"/>
                <a:cs typeface="NikoshBAN" pitchFamily="2" charset="0"/>
              </a:endParaRPr>
            </a:p>
          </p:txBody>
        </p:sp>
      </p:grpSp>
      <p:grpSp>
        <p:nvGrpSpPr>
          <p:cNvPr id="27" name="Group 26"/>
          <p:cNvGrpSpPr/>
          <p:nvPr/>
        </p:nvGrpSpPr>
        <p:grpSpPr>
          <a:xfrm>
            <a:off x="76200" y="5715000"/>
            <a:ext cx="8915401" cy="1143000"/>
            <a:chOff x="76200" y="5715000"/>
            <a:chExt cx="8915401" cy="1143000"/>
          </a:xfrm>
        </p:grpSpPr>
        <p:sp>
          <p:nvSpPr>
            <p:cNvPr id="28" name="Oval 27"/>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9" name="Oval 28"/>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30" name="Oval 29"/>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1" name="Oval 30"/>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2" name="Oval 31"/>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3" name="Oval 32"/>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4" name="Oval 33"/>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5" name="Oval 34"/>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6" name="Oval 35"/>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7" name="Oval 36"/>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3409180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Flowchart: Magnetic Disk 2"/>
          <p:cNvSpPr/>
          <p:nvPr/>
        </p:nvSpPr>
        <p:spPr>
          <a:xfrm>
            <a:off x="1600200" y="152400"/>
            <a:ext cx="5638800" cy="1371600"/>
          </a:xfrm>
          <a:prstGeom prst="flowChartMagneticDisk">
            <a:avLst/>
          </a:prstGeom>
          <a:solidFill>
            <a:srgbClr val="00B050"/>
          </a:solidFill>
          <a:ln w="127000" cmpd="tri">
            <a:solidFill>
              <a:srgbClr val="FF0000"/>
            </a:solidFill>
          </a:ln>
          <a:effectLst>
            <a:glow rad="127000">
              <a:srgbClr val="FFFF00"/>
            </a:glow>
          </a:effectLst>
          <a:scene3d>
            <a:camera prst="orthographicFront"/>
            <a:lightRig rig="threePt" dir="t"/>
          </a:scene3d>
          <a:sp3d contourW="12700">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Wave1">
              <a:avLst/>
            </a:prstTxWarp>
          </a:bodyPr>
          <a:lstStyle/>
          <a:p>
            <a:pPr algn="ctr"/>
            <a:r>
              <a:rPr lang="bn-BD" sz="9600" b="1" dirty="0" smtClean="0">
                <a:latin typeface="NikoshBAN" pitchFamily="2" charset="0"/>
                <a:cs typeface="NikoshBAN" pitchFamily="2" charset="0"/>
              </a:rPr>
              <a:t>শিখন ফল</a:t>
            </a:r>
            <a:endParaRPr lang="en-US" sz="9600" b="1" dirty="0">
              <a:latin typeface="NikoshBAN" pitchFamily="2" charset="0"/>
              <a:cs typeface="NikoshBAN" pitchFamily="2" charset="0"/>
            </a:endParaRPr>
          </a:p>
        </p:txBody>
      </p:sp>
      <p:sp>
        <p:nvSpPr>
          <p:cNvPr id="4" name="Oval 3"/>
          <p:cNvSpPr/>
          <p:nvPr/>
        </p:nvSpPr>
        <p:spPr>
          <a:xfrm>
            <a:off x="228600" y="1752600"/>
            <a:ext cx="8356342" cy="3962400"/>
          </a:xfrm>
          <a:prstGeom prst="ellipse">
            <a:avLst/>
          </a:prstGeom>
          <a:solidFill>
            <a:schemeClr val="accent6">
              <a:lumMod val="75000"/>
            </a:schemeClr>
          </a:solidFill>
          <a:ln w="127000" cmpd="thickThin">
            <a:solidFill>
              <a:schemeClr val="bg1"/>
            </a:solidFill>
          </a:ln>
          <a:effectLst>
            <a:glow rad="241300">
              <a:srgbClr val="00B050"/>
            </a:glow>
          </a:effectLst>
          <a:scene3d>
            <a:camera prst="orthographicFront"/>
            <a:lightRig rig="threePt" dir="t"/>
          </a:scene3d>
          <a:sp3d contourW="635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endParaRPr lang="bn-BD" sz="4000" b="1" dirty="0" smtClean="0">
              <a:solidFill>
                <a:schemeClr val="tx1"/>
              </a:solidFill>
              <a:latin typeface="NikoshBAN" pitchFamily="2" charset="0"/>
              <a:cs typeface="NikoshBAN" pitchFamily="2" charset="0"/>
            </a:endParaRPr>
          </a:p>
          <a:p>
            <a:pPr algn="ctr"/>
            <a:r>
              <a:rPr lang="bn-BD" sz="4800" b="1" dirty="0" smtClean="0">
                <a:solidFill>
                  <a:schemeClr val="tx1"/>
                </a:solidFill>
                <a:latin typeface="NikoshBAN" pitchFamily="2" charset="0"/>
                <a:cs typeface="NikoshBAN" pitchFamily="2" charset="0"/>
              </a:rPr>
              <a:t>এ পাঠ শেষে শিক্ষার্থীরা জানতে পারবে...</a:t>
            </a:r>
          </a:p>
          <a:p>
            <a:r>
              <a:rPr lang="bn-BD" sz="6000" b="1" dirty="0" smtClean="0">
                <a:solidFill>
                  <a:srgbClr val="FF0000"/>
                </a:solidFill>
                <a:latin typeface="NikoshBAN" pitchFamily="2" charset="0"/>
                <a:cs typeface="NikoshBAN" pitchFamily="2" charset="0"/>
              </a:rPr>
              <a:t>১.সালাত এর সজ্ঞা ।</a:t>
            </a:r>
          </a:p>
          <a:p>
            <a:r>
              <a:rPr lang="bn-BD" sz="6000" b="1" dirty="0" smtClean="0">
                <a:solidFill>
                  <a:srgbClr val="002060"/>
                </a:solidFill>
                <a:latin typeface="NikoshBAN" pitchFamily="2" charset="0"/>
                <a:cs typeface="NikoshBAN" pitchFamily="2" charset="0"/>
              </a:rPr>
              <a:t>২.</a:t>
            </a:r>
            <a:r>
              <a:rPr lang="bn-BD" sz="6000" b="1" dirty="0" smtClean="0">
                <a:latin typeface="NikoshBAN" pitchFamily="2" charset="0"/>
                <a:cs typeface="NikoshBAN" pitchFamily="2" charset="0"/>
              </a:rPr>
              <a:t>সালাতের </a:t>
            </a:r>
            <a:r>
              <a:rPr lang="bn-BD" sz="6000" b="1" dirty="0">
                <a:latin typeface="NikoshBAN" pitchFamily="2" charset="0"/>
                <a:cs typeface="NikoshBAN" pitchFamily="2" charset="0"/>
              </a:rPr>
              <a:t>গুরুত্ব ।</a:t>
            </a:r>
            <a:endParaRPr lang="en-US" sz="6000" b="1" dirty="0">
              <a:latin typeface="NikoshBAN" pitchFamily="2" charset="0"/>
              <a:cs typeface="NikoshBAN" pitchFamily="2" charset="0"/>
            </a:endParaRPr>
          </a:p>
          <a:p>
            <a:r>
              <a:rPr lang="bn-BD" sz="6000" b="1" dirty="0" smtClean="0">
                <a:solidFill>
                  <a:srgbClr val="002060"/>
                </a:solidFill>
                <a:latin typeface="NikoshBAN" pitchFamily="2" charset="0"/>
                <a:cs typeface="NikoshBAN" pitchFamily="2" charset="0"/>
              </a:rPr>
              <a:t>৩</a:t>
            </a:r>
            <a:r>
              <a:rPr lang="en-US" sz="6000" b="1" dirty="0" smtClean="0">
                <a:solidFill>
                  <a:srgbClr val="002060"/>
                </a:solidFill>
                <a:latin typeface="NikoshBAN" pitchFamily="2" charset="0"/>
                <a:cs typeface="NikoshBAN" pitchFamily="2" charset="0"/>
              </a:rPr>
              <a:t>.</a:t>
            </a:r>
            <a:r>
              <a:rPr lang="bn-BD" sz="6000" b="1" dirty="0" smtClean="0">
                <a:solidFill>
                  <a:srgbClr val="002060"/>
                </a:solidFill>
                <a:latin typeface="NikoshBAN" pitchFamily="2" charset="0"/>
                <a:cs typeface="NikoshBAN" pitchFamily="2" charset="0"/>
              </a:rPr>
              <a:t>সালাতের সময় সুচি।</a:t>
            </a:r>
          </a:p>
          <a:p>
            <a:r>
              <a:rPr lang="bn-BD" sz="6000" b="1" dirty="0">
                <a:latin typeface="NikoshBAN" pitchFamily="2" charset="0"/>
                <a:cs typeface="NikoshBAN" pitchFamily="2" charset="0"/>
              </a:rPr>
              <a:t>৪</a:t>
            </a:r>
            <a:r>
              <a:rPr lang="bn-BD" sz="6000" b="1" dirty="0" smtClean="0">
                <a:latin typeface="NikoshBAN" pitchFamily="2" charset="0"/>
                <a:cs typeface="NikoshBAN" pitchFamily="2" charset="0"/>
              </a:rPr>
              <a:t>.সালাত আদায়ের নিয়ম।</a:t>
            </a:r>
            <a:endParaRPr lang="en-US" sz="6000" b="1" dirty="0" smtClean="0">
              <a:latin typeface="NikoshBAN" pitchFamily="2" charset="0"/>
              <a:cs typeface="NikoshBAN" pitchFamily="2" charset="0"/>
            </a:endParaRPr>
          </a:p>
          <a:p>
            <a:endParaRPr lang="bn-BD" sz="4800" b="1" dirty="0" smtClean="0">
              <a:latin typeface="NikoshBAN" pitchFamily="2" charset="0"/>
              <a:cs typeface="NikoshBAN" pitchFamily="2" charset="0"/>
            </a:endParaRPr>
          </a:p>
        </p:txBody>
      </p:sp>
      <p:grpSp>
        <p:nvGrpSpPr>
          <p:cNvPr id="15" name="Group 14"/>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37123858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Flowchart: Magnetic Disk 2"/>
          <p:cNvSpPr/>
          <p:nvPr/>
        </p:nvSpPr>
        <p:spPr>
          <a:xfrm>
            <a:off x="228600" y="152400"/>
            <a:ext cx="8534400" cy="5562600"/>
          </a:xfrm>
          <a:prstGeom prst="flowChartMagneticDisk">
            <a:avLst/>
          </a:prstGeom>
          <a:solidFill>
            <a:srgbClr val="00B050"/>
          </a:solidFill>
          <a:ln w="133350" cmpd="tri">
            <a:solidFill>
              <a:schemeClr val="bg1"/>
            </a:solidFill>
          </a:ln>
          <a:effectLst>
            <a:glow rad="165100">
              <a:srgbClr val="002060"/>
            </a:glow>
            <a:outerShdw blurRad="50800" dist="50800" dir="5400000" algn="ctr" rotWithShape="0">
              <a:schemeClr val="bg1">
                <a:alpha val="95000"/>
              </a:schemeClr>
            </a:outerShdw>
          </a:effectLst>
          <a:scene3d>
            <a:camera prst="orthographicFront"/>
            <a:lightRig rig="threePt" dir="t"/>
          </a:scene3d>
          <a:sp3d extrusionH="76200" contourW="76200">
            <a:extrusionClr>
              <a:srgbClr val="00B050"/>
            </a:extrusionClr>
            <a:contourClr>
              <a:srgbClr val="FF0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3600" dirty="0" smtClean="0">
              <a:latin typeface="NikoshBAN" pitchFamily="2" charset="0"/>
              <a:cs typeface="NikoshBAN" pitchFamily="2" charset="0"/>
            </a:endParaRPr>
          </a:p>
          <a:p>
            <a:pPr algn="ctr"/>
            <a:endParaRPr lang="bn-BD" sz="3600" b="1" dirty="0">
              <a:solidFill>
                <a:srgbClr val="FFFF00"/>
              </a:solidFill>
              <a:latin typeface="NikoshBAN" pitchFamily="2" charset="0"/>
              <a:cs typeface="NikoshBAN" pitchFamily="2" charset="0"/>
            </a:endParaRPr>
          </a:p>
          <a:p>
            <a:pPr algn="ctr"/>
            <a:r>
              <a:rPr lang="bn-BD" sz="3600" b="1" dirty="0" smtClean="0">
                <a:solidFill>
                  <a:schemeClr val="tx1"/>
                </a:solidFill>
                <a:latin typeface="NikoshBAN" pitchFamily="2" charset="0"/>
                <a:cs typeface="NikoshBAN" pitchFamily="2" charset="0"/>
              </a:rPr>
              <a:t>সালাত আরবী শব্দ।এর আভিধানিক অর্থ- দোয়া,রহমত, নামাজ ও ক্ষমা প্রার্থনা।</a:t>
            </a:r>
          </a:p>
          <a:p>
            <a:pPr algn="ctr"/>
            <a:r>
              <a:rPr lang="bn-BD" sz="3600" b="1" dirty="0" smtClean="0">
                <a:latin typeface="NikoshBAN" pitchFamily="2" charset="0"/>
                <a:cs typeface="NikoshBAN" pitchFamily="2" charset="0"/>
              </a:rPr>
              <a:t>শরিয়তের পরিভাষায়-আরকান আহকাম</a:t>
            </a:r>
            <a:r>
              <a:rPr lang="en-US" sz="3600" b="1" dirty="0" smtClean="0">
                <a:latin typeface="NikoshBAN" pitchFamily="2" charset="0"/>
                <a:cs typeface="NikoshBAN" pitchFamily="2" charset="0"/>
              </a:rPr>
              <a:t>  </a:t>
            </a:r>
            <a:r>
              <a:rPr lang="bn-BD" sz="3600" b="1" dirty="0" smtClean="0">
                <a:latin typeface="NikoshBAN" pitchFamily="2" charset="0"/>
                <a:cs typeface="NikoshBAN" pitchFamily="2" charset="0"/>
              </a:rPr>
              <a:t>সহ বিশেষ </a:t>
            </a:r>
            <a:endParaRPr lang="en-US" sz="3600" b="1" dirty="0" smtClean="0">
              <a:latin typeface="NikoshBAN" pitchFamily="2" charset="0"/>
              <a:cs typeface="NikoshBAN" pitchFamily="2" charset="0"/>
            </a:endParaRPr>
          </a:p>
          <a:p>
            <a:pPr algn="ctr"/>
            <a:r>
              <a:rPr lang="bn-BD" sz="3600" b="1" dirty="0" smtClean="0">
                <a:latin typeface="NikoshBAN" pitchFamily="2" charset="0"/>
                <a:cs typeface="NikoshBAN" pitchFamily="2" charset="0"/>
              </a:rPr>
              <a:t>নিয়মে নির্দিষ্ট সময়ে আল্লাহর ইবাদতের নাম সালাত। </a:t>
            </a:r>
          </a:p>
          <a:p>
            <a:pPr algn="ctr"/>
            <a:r>
              <a:rPr lang="bn-BD" sz="3600" b="1" dirty="0" smtClean="0">
                <a:solidFill>
                  <a:srgbClr val="002060"/>
                </a:solidFill>
                <a:latin typeface="NikoshBAN" pitchFamily="2" charset="0"/>
                <a:cs typeface="NikoshBAN" pitchFamily="2" charset="0"/>
              </a:rPr>
              <a:t>ইসলামের ৫টি রুকন/স্তম্ভের মধ্যে নামাজ দ্বিতীয় গুরুত্বপুর্ন</a:t>
            </a:r>
          </a:p>
          <a:p>
            <a:pPr algn="ctr"/>
            <a:r>
              <a:rPr lang="bn-BD" sz="3600" b="1" dirty="0" smtClean="0">
                <a:solidFill>
                  <a:srgbClr val="002060"/>
                </a:solidFill>
                <a:latin typeface="NikoshBAN" pitchFamily="2" charset="0"/>
                <a:cs typeface="NikoshBAN" pitchFamily="2" charset="0"/>
              </a:rPr>
              <a:t>রুকন। পবিত্র কোরআনে ৮২ বার বলা হয়েছে নামাজ </a:t>
            </a:r>
            <a:endParaRPr lang="en-US" sz="3600" b="1" dirty="0" smtClean="0">
              <a:solidFill>
                <a:srgbClr val="002060"/>
              </a:solidFill>
              <a:latin typeface="NikoshBAN" pitchFamily="2" charset="0"/>
              <a:cs typeface="NikoshBAN" pitchFamily="2" charset="0"/>
            </a:endParaRPr>
          </a:p>
          <a:p>
            <a:pPr algn="ctr"/>
            <a:r>
              <a:rPr lang="bn-BD" sz="3600" b="1" dirty="0" smtClean="0">
                <a:solidFill>
                  <a:srgbClr val="002060"/>
                </a:solidFill>
                <a:latin typeface="NikoshBAN" pitchFamily="2" charset="0"/>
                <a:cs typeface="NikoshBAN" pitchFamily="2" charset="0"/>
              </a:rPr>
              <a:t>কায়েম কর।</a:t>
            </a:r>
          </a:p>
        </p:txBody>
      </p:sp>
      <p:sp>
        <p:nvSpPr>
          <p:cNvPr id="2" name="TextBox 1"/>
          <p:cNvSpPr txBox="1"/>
          <p:nvPr/>
        </p:nvSpPr>
        <p:spPr>
          <a:xfrm>
            <a:off x="1295400" y="381000"/>
            <a:ext cx="6931706" cy="1569660"/>
          </a:xfrm>
          <a:prstGeom prst="rect">
            <a:avLst/>
          </a:prstGeom>
          <a:noFill/>
        </p:spPr>
        <p:txBody>
          <a:bodyPr wrap="none" rtlCol="0">
            <a:prstTxWarp prst="textPlain">
              <a:avLst/>
            </a:prstTxWarp>
            <a:spAutoFit/>
          </a:bodyPr>
          <a:lstStyle/>
          <a:p>
            <a:r>
              <a:rPr lang="bn-BD"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rPr>
              <a:t>সালাতের সংজ্ঞাঃ-</a:t>
            </a:r>
            <a:endParaRPr 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NikoshBAN" pitchFamily="2" charset="0"/>
              <a:cs typeface="NikoshBAN" pitchFamily="2" charset="0"/>
            </a:endParaRPr>
          </a:p>
        </p:txBody>
      </p:sp>
      <p:grpSp>
        <p:nvGrpSpPr>
          <p:cNvPr id="26" name="Group 25"/>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22109231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2" end="2"/>
                                            </p:txEl>
                                          </p:spTgt>
                                        </p:tgtEl>
                                        <p:attrNameLst>
                                          <p:attrName>ppt_w</p:attrName>
                                        </p:attrNameLst>
                                      </p:cBhvr>
                                    </p:anim>
                                    <p:anim by="(#ppt_w*0.50)" calcmode="lin" valueType="num">
                                      <p:cBhvr>
                                        <p:cTn id="8" dur="500" decel="50000" autoRev="1" fill="hold">
                                          <p:stCondLst>
                                            <p:cond delay="0"/>
                                          </p:stCondLst>
                                        </p:cTn>
                                        <p:tgtEl>
                                          <p:spTgt spid="3">
                                            <p:txEl>
                                              <p:pRg st="2" end="2"/>
                                            </p:txEl>
                                          </p:spTgt>
                                        </p:tgtEl>
                                        <p:attrNameLst>
                                          <p:attrName>ppt_x</p:attrName>
                                        </p:attrNameLst>
                                      </p:cBhvr>
                                    </p:anim>
                                    <p:anim from="(-#ppt_h/2)" to="(#ppt_y)" calcmode="lin" valueType="num">
                                      <p:cBhvr>
                                        <p:cTn id="9" dur="1000" fill="hold">
                                          <p:stCondLst>
                                            <p:cond delay="0"/>
                                          </p:stCondLst>
                                        </p:cTn>
                                        <p:tgtEl>
                                          <p:spTgt spid="3">
                                            <p:txEl>
                                              <p:pRg st="2" end="2"/>
                                            </p:txEl>
                                          </p:spTgt>
                                        </p:tgtEl>
                                        <p:attrNameLst>
                                          <p:attrName>ppt_y</p:attrName>
                                        </p:attrNameLst>
                                      </p:cBhvr>
                                    </p:anim>
                                    <p:animRot by="21600000">
                                      <p:cBhvr>
                                        <p:cTn id="10" dur="1000" fill="hold">
                                          <p:stCondLst>
                                            <p:cond delay="0"/>
                                          </p:stCondLst>
                                        </p:cTn>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80">
                                          <p:stCondLst>
                                            <p:cond delay="0"/>
                                          </p:stCondLst>
                                        </p:cTn>
                                        <p:tgtEl>
                                          <p:spTgt spid="3">
                                            <p:txEl>
                                              <p:pRg st="5" end="5"/>
                                            </p:txEl>
                                          </p:spTgt>
                                        </p:tgtEl>
                                      </p:cBhvr>
                                    </p:animEffect>
                                    <p:anim calcmode="lin" valueType="num">
                                      <p:cBhvr>
                                        <p:cTn id="3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5" end="5"/>
                                            </p:txEl>
                                          </p:spTgt>
                                        </p:tgtEl>
                                      </p:cBhvr>
                                      <p:to x="100000" y="60000"/>
                                    </p:animScale>
                                    <p:animScale>
                                      <p:cBhvr>
                                        <p:cTn id="40" dur="166" decel="50000">
                                          <p:stCondLst>
                                            <p:cond delay="676"/>
                                          </p:stCondLst>
                                        </p:cTn>
                                        <p:tgtEl>
                                          <p:spTgt spid="3">
                                            <p:txEl>
                                              <p:pRg st="5" end="5"/>
                                            </p:txEl>
                                          </p:spTgt>
                                        </p:tgtEl>
                                      </p:cBhvr>
                                      <p:to x="100000" y="100000"/>
                                    </p:animScale>
                                    <p:animScale>
                                      <p:cBhvr>
                                        <p:cTn id="41" dur="26">
                                          <p:stCondLst>
                                            <p:cond delay="1312"/>
                                          </p:stCondLst>
                                        </p:cTn>
                                        <p:tgtEl>
                                          <p:spTgt spid="3">
                                            <p:txEl>
                                              <p:pRg st="5" end="5"/>
                                            </p:txEl>
                                          </p:spTgt>
                                        </p:tgtEl>
                                      </p:cBhvr>
                                      <p:to x="100000" y="80000"/>
                                    </p:animScale>
                                    <p:animScale>
                                      <p:cBhvr>
                                        <p:cTn id="42" dur="166" decel="50000">
                                          <p:stCondLst>
                                            <p:cond delay="1338"/>
                                          </p:stCondLst>
                                        </p:cTn>
                                        <p:tgtEl>
                                          <p:spTgt spid="3">
                                            <p:txEl>
                                              <p:pRg st="5" end="5"/>
                                            </p:txEl>
                                          </p:spTgt>
                                        </p:tgtEl>
                                      </p:cBhvr>
                                      <p:to x="100000" y="100000"/>
                                    </p:animScale>
                                    <p:animScale>
                                      <p:cBhvr>
                                        <p:cTn id="43" dur="26">
                                          <p:stCondLst>
                                            <p:cond delay="1642"/>
                                          </p:stCondLst>
                                        </p:cTn>
                                        <p:tgtEl>
                                          <p:spTgt spid="3">
                                            <p:txEl>
                                              <p:pRg st="5" end="5"/>
                                            </p:txEl>
                                          </p:spTgt>
                                        </p:tgtEl>
                                      </p:cBhvr>
                                      <p:to x="100000" y="90000"/>
                                    </p:animScale>
                                    <p:animScale>
                                      <p:cBhvr>
                                        <p:cTn id="44" dur="166" decel="50000">
                                          <p:stCondLst>
                                            <p:cond delay="1668"/>
                                          </p:stCondLst>
                                        </p:cTn>
                                        <p:tgtEl>
                                          <p:spTgt spid="3">
                                            <p:txEl>
                                              <p:pRg st="5" end="5"/>
                                            </p:txEl>
                                          </p:spTgt>
                                        </p:tgtEl>
                                      </p:cBhvr>
                                      <p:to x="100000" y="100000"/>
                                    </p:animScale>
                                    <p:animScale>
                                      <p:cBhvr>
                                        <p:cTn id="45" dur="26">
                                          <p:stCondLst>
                                            <p:cond delay="1808"/>
                                          </p:stCondLst>
                                        </p:cTn>
                                        <p:tgtEl>
                                          <p:spTgt spid="3">
                                            <p:txEl>
                                              <p:pRg st="5" end="5"/>
                                            </p:txEl>
                                          </p:spTgt>
                                        </p:tgtEl>
                                      </p:cBhvr>
                                      <p:to x="100000" y="95000"/>
                                    </p:animScale>
                                    <p:animScale>
                                      <p:cBhvr>
                                        <p:cTn id="46" dur="166" decel="50000">
                                          <p:stCondLst>
                                            <p:cond delay="1834"/>
                                          </p:stCondLst>
                                        </p:cTn>
                                        <p:tgtEl>
                                          <p:spTgt spid="3">
                                            <p:txEl>
                                              <p:pRg st="5" end="5"/>
                                            </p:txEl>
                                          </p:spTgt>
                                        </p:tgtEl>
                                      </p:cBhvr>
                                      <p:to x="100000" y="100000"/>
                                    </p:animScale>
                                  </p:childTnLst>
                                </p:cTn>
                              </p:par>
                              <p:par>
                                <p:cTn id="47" presetID="26" presetClass="entr" presetSubtype="0"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down)">
                                      <p:cBhvr>
                                        <p:cTn id="49" dur="580">
                                          <p:stCondLst>
                                            <p:cond delay="0"/>
                                          </p:stCondLst>
                                        </p:cTn>
                                        <p:tgtEl>
                                          <p:spTgt spid="3">
                                            <p:txEl>
                                              <p:pRg st="6" end="6"/>
                                            </p:txEl>
                                          </p:spTgt>
                                        </p:tgtEl>
                                      </p:cBhvr>
                                    </p:animEffect>
                                    <p:anim calcmode="lin" valueType="num">
                                      <p:cBhvr>
                                        <p:cTn id="5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6" end="6"/>
                                            </p:txEl>
                                          </p:spTgt>
                                        </p:tgtEl>
                                      </p:cBhvr>
                                      <p:to x="100000" y="60000"/>
                                    </p:animScale>
                                    <p:animScale>
                                      <p:cBhvr>
                                        <p:cTn id="56" dur="166" decel="50000">
                                          <p:stCondLst>
                                            <p:cond delay="676"/>
                                          </p:stCondLst>
                                        </p:cTn>
                                        <p:tgtEl>
                                          <p:spTgt spid="3">
                                            <p:txEl>
                                              <p:pRg st="6" end="6"/>
                                            </p:txEl>
                                          </p:spTgt>
                                        </p:tgtEl>
                                      </p:cBhvr>
                                      <p:to x="100000" y="100000"/>
                                    </p:animScale>
                                    <p:animScale>
                                      <p:cBhvr>
                                        <p:cTn id="57" dur="26">
                                          <p:stCondLst>
                                            <p:cond delay="1312"/>
                                          </p:stCondLst>
                                        </p:cTn>
                                        <p:tgtEl>
                                          <p:spTgt spid="3">
                                            <p:txEl>
                                              <p:pRg st="6" end="6"/>
                                            </p:txEl>
                                          </p:spTgt>
                                        </p:tgtEl>
                                      </p:cBhvr>
                                      <p:to x="100000" y="80000"/>
                                    </p:animScale>
                                    <p:animScale>
                                      <p:cBhvr>
                                        <p:cTn id="58" dur="166" decel="50000">
                                          <p:stCondLst>
                                            <p:cond delay="1338"/>
                                          </p:stCondLst>
                                        </p:cTn>
                                        <p:tgtEl>
                                          <p:spTgt spid="3">
                                            <p:txEl>
                                              <p:pRg st="6" end="6"/>
                                            </p:txEl>
                                          </p:spTgt>
                                        </p:tgtEl>
                                      </p:cBhvr>
                                      <p:to x="100000" y="100000"/>
                                    </p:animScale>
                                    <p:animScale>
                                      <p:cBhvr>
                                        <p:cTn id="59" dur="26">
                                          <p:stCondLst>
                                            <p:cond delay="1642"/>
                                          </p:stCondLst>
                                        </p:cTn>
                                        <p:tgtEl>
                                          <p:spTgt spid="3">
                                            <p:txEl>
                                              <p:pRg st="6" end="6"/>
                                            </p:txEl>
                                          </p:spTgt>
                                        </p:tgtEl>
                                      </p:cBhvr>
                                      <p:to x="100000" y="90000"/>
                                    </p:animScale>
                                    <p:animScale>
                                      <p:cBhvr>
                                        <p:cTn id="60" dur="166" decel="50000">
                                          <p:stCondLst>
                                            <p:cond delay="1668"/>
                                          </p:stCondLst>
                                        </p:cTn>
                                        <p:tgtEl>
                                          <p:spTgt spid="3">
                                            <p:txEl>
                                              <p:pRg st="6" end="6"/>
                                            </p:txEl>
                                          </p:spTgt>
                                        </p:tgtEl>
                                      </p:cBhvr>
                                      <p:to x="100000" y="100000"/>
                                    </p:animScale>
                                    <p:animScale>
                                      <p:cBhvr>
                                        <p:cTn id="61" dur="26">
                                          <p:stCondLst>
                                            <p:cond delay="1808"/>
                                          </p:stCondLst>
                                        </p:cTn>
                                        <p:tgtEl>
                                          <p:spTgt spid="3">
                                            <p:txEl>
                                              <p:pRg st="6" end="6"/>
                                            </p:txEl>
                                          </p:spTgt>
                                        </p:tgtEl>
                                      </p:cBhvr>
                                      <p:to x="100000" y="95000"/>
                                    </p:animScale>
                                    <p:animScale>
                                      <p:cBhvr>
                                        <p:cTn id="62" dur="166" decel="50000">
                                          <p:stCondLst>
                                            <p:cond delay="1834"/>
                                          </p:stCondLst>
                                        </p:cTn>
                                        <p:tgtEl>
                                          <p:spTgt spid="3">
                                            <p:txEl>
                                              <p:pRg st="6" end="6"/>
                                            </p:txEl>
                                          </p:spTgt>
                                        </p:tgtEl>
                                      </p:cBhvr>
                                      <p:to x="100000" y="100000"/>
                                    </p:animScale>
                                  </p:childTnLst>
                                </p:cTn>
                              </p:par>
                              <p:par>
                                <p:cTn id="63" presetID="26" presetClass="entr" presetSubtype="0" fill="hold" nodeType="with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wipe(down)">
                                      <p:cBhvr>
                                        <p:cTn id="65" dur="580">
                                          <p:stCondLst>
                                            <p:cond delay="0"/>
                                          </p:stCondLst>
                                        </p:cTn>
                                        <p:tgtEl>
                                          <p:spTgt spid="3">
                                            <p:txEl>
                                              <p:pRg st="7" end="7"/>
                                            </p:txEl>
                                          </p:spTgt>
                                        </p:tgtEl>
                                      </p:cBhvr>
                                    </p:animEffect>
                                    <p:anim calcmode="lin" valueType="num">
                                      <p:cBhvr>
                                        <p:cTn id="6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7" end="7"/>
                                            </p:txEl>
                                          </p:spTgt>
                                        </p:tgtEl>
                                      </p:cBhvr>
                                      <p:to x="100000" y="60000"/>
                                    </p:animScale>
                                    <p:animScale>
                                      <p:cBhvr>
                                        <p:cTn id="72" dur="166" decel="50000">
                                          <p:stCondLst>
                                            <p:cond delay="676"/>
                                          </p:stCondLst>
                                        </p:cTn>
                                        <p:tgtEl>
                                          <p:spTgt spid="3">
                                            <p:txEl>
                                              <p:pRg st="7" end="7"/>
                                            </p:txEl>
                                          </p:spTgt>
                                        </p:tgtEl>
                                      </p:cBhvr>
                                      <p:to x="100000" y="100000"/>
                                    </p:animScale>
                                    <p:animScale>
                                      <p:cBhvr>
                                        <p:cTn id="73" dur="26">
                                          <p:stCondLst>
                                            <p:cond delay="1312"/>
                                          </p:stCondLst>
                                        </p:cTn>
                                        <p:tgtEl>
                                          <p:spTgt spid="3">
                                            <p:txEl>
                                              <p:pRg st="7" end="7"/>
                                            </p:txEl>
                                          </p:spTgt>
                                        </p:tgtEl>
                                      </p:cBhvr>
                                      <p:to x="100000" y="80000"/>
                                    </p:animScale>
                                    <p:animScale>
                                      <p:cBhvr>
                                        <p:cTn id="74" dur="166" decel="50000">
                                          <p:stCondLst>
                                            <p:cond delay="1338"/>
                                          </p:stCondLst>
                                        </p:cTn>
                                        <p:tgtEl>
                                          <p:spTgt spid="3">
                                            <p:txEl>
                                              <p:pRg st="7" end="7"/>
                                            </p:txEl>
                                          </p:spTgt>
                                        </p:tgtEl>
                                      </p:cBhvr>
                                      <p:to x="100000" y="100000"/>
                                    </p:animScale>
                                    <p:animScale>
                                      <p:cBhvr>
                                        <p:cTn id="75" dur="26">
                                          <p:stCondLst>
                                            <p:cond delay="1642"/>
                                          </p:stCondLst>
                                        </p:cTn>
                                        <p:tgtEl>
                                          <p:spTgt spid="3">
                                            <p:txEl>
                                              <p:pRg st="7" end="7"/>
                                            </p:txEl>
                                          </p:spTgt>
                                        </p:tgtEl>
                                      </p:cBhvr>
                                      <p:to x="100000" y="90000"/>
                                    </p:animScale>
                                    <p:animScale>
                                      <p:cBhvr>
                                        <p:cTn id="76" dur="166" decel="50000">
                                          <p:stCondLst>
                                            <p:cond delay="1668"/>
                                          </p:stCondLst>
                                        </p:cTn>
                                        <p:tgtEl>
                                          <p:spTgt spid="3">
                                            <p:txEl>
                                              <p:pRg st="7" end="7"/>
                                            </p:txEl>
                                          </p:spTgt>
                                        </p:tgtEl>
                                      </p:cBhvr>
                                      <p:to x="100000" y="100000"/>
                                    </p:animScale>
                                    <p:animScale>
                                      <p:cBhvr>
                                        <p:cTn id="77" dur="26">
                                          <p:stCondLst>
                                            <p:cond delay="1808"/>
                                          </p:stCondLst>
                                        </p:cTn>
                                        <p:tgtEl>
                                          <p:spTgt spid="3">
                                            <p:txEl>
                                              <p:pRg st="7" end="7"/>
                                            </p:txEl>
                                          </p:spTgt>
                                        </p:tgtEl>
                                      </p:cBhvr>
                                      <p:to x="100000" y="95000"/>
                                    </p:animScale>
                                    <p:animScale>
                                      <p:cBhvr>
                                        <p:cTn id="78"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horzBrick">
          <a:fgClr>
            <a:schemeClr val="accent6"/>
          </a:fgClr>
          <a:bgClr>
            <a:srgbClr val="FFFF00"/>
          </a:bgClr>
        </a:pattFill>
        <a:effectLst/>
      </p:bgPr>
    </p:bg>
    <p:spTree>
      <p:nvGrpSpPr>
        <p:cNvPr id="1" name=""/>
        <p:cNvGrpSpPr/>
        <p:nvPr/>
      </p:nvGrpSpPr>
      <p:grpSpPr>
        <a:xfrm>
          <a:off x="0" y="0"/>
          <a:ext cx="0" cy="0"/>
          <a:chOff x="0" y="0"/>
          <a:chExt cx="0" cy="0"/>
        </a:xfrm>
      </p:grpSpPr>
      <p:sp>
        <p:nvSpPr>
          <p:cNvPr id="2" name="Bevel 1"/>
          <p:cNvSpPr/>
          <p:nvPr/>
        </p:nvSpPr>
        <p:spPr>
          <a:xfrm>
            <a:off x="1066800" y="228600"/>
            <a:ext cx="7162800" cy="1600200"/>
          </a:xfrm>
          <a:prstGeom prst="bevel">
            <a:avLst/>
          </a:prstGeom>
          <a:solidFill>
            <a:srgbClr val="00B0F0"/>
          </a:solidFill>
          <a:ln w="139700" cmpd="dbl">
            <a:solidFill>
              <a:srgbClr val="FF0000"/>
            </a:solidFill>
          </a:ln>
          <a:effectLst>
            <a:glow rad="127000">
              <a:srgbClr val="00206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prstTxWarp>
          </a:bodyPr>
          <a:lstStyle/>
          <a:p>
            <a:pPr algn="ctr"/>
            <a:r>
              <a:rPr lang="bn-BD" sz="9600" dirty="0" smtClean="0">
                <a:latin typeface="NikoshBAN" pitchFamily="2" charset="0"/>
                <a:cs typeface="NikoshBAN" pitchFamily="2" charset="0"/>
              </a:rPr>
              <a:t>সালাতেরগুরুত্ব</a:t>
            </a:r>
            <a:endParaRPr lang="en-US" sz="9600" dirty="0">
              <a:latin typeface="NikoshBAN" pitchFamily="2" charset="0"/>
              <a:cs typeface="NikoshBAN" pitchFamily="2" charset="0"/>
            </a:endParaRPr>
          </a:p>
        </p:txBody>
      </p:sp>
      <p:sp>
        <p:nvSpPr>
          <p:cNvPr id="3" name="Folded Corner 2"/>
          <p:cNvSpPr/>
          <p:nvPr/>
        </p:nvSpPr>
        <p:spPr>
          <a:xfrm>
            <a:off x="304800" y="2133600"/>
            <a:ext cx="8458200" cy="3581400"/>
          </a:xfrm>
          <a:prstGeom prst="foldedCorner">
            <a:avLst/>
          </a:prstGeom>
          <a:solidFill>
            <a:srgbClr val="FF0000"/>
          </a:solidFill>
          <a:ln w="127000" cmpd="dbl">
            <a:solidFill>
              <a:srgbClr val="FFFF00"/>
            </a:solidFill>
          </a:ln>
          <a:effectLst>
            <a:glow rad="215900">
              <a:srgbClr val="002060"/>
            </a:glow>
            <a:outerShdw blurRad="50800" dist="50800" dir="5400000" algn="ctr" rotWithShape="0">
              <a:srgbClr val="00B0F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3600" dirty="0" smtClean="0">
              <a:latin typeface="NikoshBAN" pitchFamily="2" charset="0"/>
              <a:cs typeface="NikoshBAN" pitchFamily="2" charset="0"/>
            </a:endParaRPr>
          </a:p>
          <a:p>
            <a:pPr algn="ctr"/>
            <a:endParaRPr lang="bn-BD" sz="4000" dirty="0" smtClean="0">
              <a:latin typeface="NikoshBAN" pitchFamily="2" charset="0"/>
              <a:cs typeface="NikoshBAN" pitchFamily="2" charset="0"/>
            </a:endParaRPr>
          </a:p>
          <a:p>
            <a:r>
              <a:rPr lang="bn-BD" sz="4000" dirty="0" smtClean="0">
                <a:latin typeface="NikoshBAN" pitchFamily="2" charset="0"/>
                <a:cs typeface="NikoshBAN" pitchFamily="2" charset="0"/>
              </a:rPr>
              <a:t>১/নামাজ মানুষকে যাবতীয় অন্যায় ,অশ্লীল ও খারাপ</a:t>
            </a:r>
          </a:p>
          <a:p>
            <a:r>
              <a:rPr lang="bn-BD" sz="4000" dirty="0" smtClean="0">
                <a:latin typeface="NikoshBAN" pitchFamily="2" charset="0"/>
                <a:cs typeface="NikoshBAN" pitchFamily="2" charset="0"/>
              </a:rPr>
              <a:t>কাজ থেকে বিরত রাখে।</a:t>
            </a:r>
          </a:p>
          <a:p>
            <a:r>
              <a:rPr lang="bn-BD" sz="4000" dirty="0" smtClean="0">
                <a:solidFill>
                  <a:schemeClr val="tx1"/>
                </a:solidFill>
                <a:latin typeface="NikoshBAN" pitchFamily="2" charset="0"/>
                <a:cs typeface="NikoshBAN" pitchFamily="2" charset="0"/>
              </a:rPr>
              <a:t>২/নামাজ বেহেস্তের চাবি ও দ্বীনের খুটি।</a:t>
            </a:r>
          </a:p>
          <a:p>
            <a:r>
              <a:rPr lang="bn-BD" sz="4000" dirty="0" smtClean="0">
                <a:latin typeface="NikoshBAN" pitchFamily="2" charset="0"/>
                <a:cs typeface="NikoshBAN" pitchFamily="2" charset="0"/>
              </a:rPr>
              <a:t>৩/কিয়ামতের দিন নামাজ নুর,দলীল ও নাজাত হবে।</a:t>
            </a:r>
          </a:p>
          <a:p>
            <a:r>
              <a:rPr lang="bn-BD" sz="4000" dirty="0" smtClean="0">
                <a:solidFill>
                  <a:srgbClr val="002060"/>
                </a:solidFill>
                <a:latin typeface="NikoshBAN" pitchFamily="2" charset="0"/>
                <a:cs typeface="NikoshBAN" pitchFamily="2" charset="0"/>
              </a:rPr>
              <a:t>৪/নামাজ ত্যাগ কারী মুশরীকদের</a:t>
            </a:r>
            <a:r>
              <a:rPr lang="en-US" sz="4000" dirty="0" smtClean="0">
                <a:solidFill>
                  <a:srgbClr val="002060"/>
                </a:solidFill>
                <a:latin typeface="NikoshBAN" pitchFamily="2" charset="0"/>
                <a:cs typeface="NikoshBAN" pitchFamily="2" charset="0"/>
              </a:rPr>
              <a:t> </a:t>
            </a:r>
            <a:r>
              <a:rPr lang="bn-BD" sz="4000" dirty="0">
                <a:solidFill>
                  <a:srgbClr val="002060"/>
                </a:solidFill>
                <a:latin typeface="NikoshBAN" pitchFamily="2" charset="0"/>
                <a:cs typeface="NikoshBAN" pitchFamily="2" charset="0"/>
              </a:rPr>
              <a:t>অ</a:t>
            </a:r>
            <a:r>
              <a:rPr lang="bn-BD" sz="4000" dirty="0" smtClean="0">
                <a:solidFill>
                  <a:srgbClr val="002060"/>
                </a:solidFill>
                <a:latin typeface="NikoshBAN" pitchFamily="2" charset="0"/>
                <a:cs typeface="NikoshBAN" pitchFamily="2" charset="0"/>
              </a:rPr>
              <a:t>ন্তরভুক্ত।</a:t>
            </a:r>
          </a:p>
          <a:p>
            <a:r>
              <a:rPr lang="bn-BD" sz="4000" dirty="0">
                <a:latin typeface="NikoshBAN" pitchFamily="2" charset="0"/>
                <a:cs typeface="NikoshBAN" pitchFamily="2" charset="0"/>
              </a:rPr>
              <a:t>৫</a:t>
            </a:r>
            <a:r>
              <a:rPr lang="bn-BD" sz="4000" dirty="0" smtClean="0">
                <a:latin typeface="NikoshBAN" pitchFamily="2" charset="0"/>
                <a:cs typeface="NikoshBAN" pitchFamily="2" charset="0"/>
              </a:rPr>
              <a:t>/ নামাজ নষ্ট করলে  জাতিকে ধ্বংস  করা হয়।</a:t>
            </a:r>
          </a:p>
          <a:p>
            <a:pPr algn="ctr"/>
            <a:endParaRPr lang="en-US" sz="3600" dirty="0">
              <a:latin typeface="NikoshBAN" pitchFamily="2" charset="0"/>
              <a:cs typeface="NikoshBAN" pitchFamily="2" charset="0"/>
            </a:endParaRPr>
          </a:p>
        </p:txBody>
      </p:sp>
      <p:grpSp>
        <p:nvGrpSpPr>
          <p:cNvPr id="26" name="Group 25"/>
          <p:cNvGrpSpPr/>
          <p:nvPr/>
        </p:nvGrpSpPr>
        <p:grpSpPr>
          <a:xfrm>
            <a:off x="76200" y="5715000"/>
            <a:ext cx="8915401" cy="1143000"/>
            <a:chOff x="76200" y="5715000"/>
            <a:chExt cx="8915401" cy="1143000"/>
          </a:xfrm>
        </p:grpSpPr>
        <p:sp>
          <p:nvSpPr>
            <p:cNvPr id="27" name="Oval 26"/>
            <p:cNvSpPr/>
            <p:nvPr/>
          </p:nvSpPr>
          <p:spPr>
            <a:xfrm>
              <a:off x="76200" y="5715001"/>
              <a:ext cx="762000" cy="11429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2000" b="1" dirty="0" smtClean="0">
                  <a:latin typeface="NikoshBAN" pitchFamily="2" charset="0"/>
                  <a:cs typeface="NikoshBAN" pitchFamily="2" charset="0"/>
                </a:rPr>
                <a:t>শুভেচ্ছা</a:t>
              </a:r>
              <a:endParaRPr lang="en-US" sz="2000" b="1" dirty="0">
                <a:latin typeface="NikoshBAN" pitchFamily="2" charset="0"/>
                <a:cs typeface="NikoshBAN" pitchFamily="2" charset="0"/>
              </a:endParaRPr>
            </a:p>
          </p:txBody>
        </p:sp>
        <p:sp>
          <p:nvSpPr>
            <p:cNvPr id="28" name="Oval 27"/>
            <p:cNvSpPr/>
            <p:nvPr/>
          </p:nvSpPr>
          <p:spPr>
            <a:xfrm>
              <a:off x="914400" y="5715001"/>
              <a:ext cx="810208" cy="114299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 পরিচিতি</a:t>
              </a:r>
              <a:endParaRPr lang="en-US" sz="1600" b="1" dirty="0">
                <a:latin typeface="NikoshBAN" pitchFamily="2" charset="0"/>
                <a:cs typeface="NikoshBAN" pitchFamily="2" charset="0"/>
              </a:endParaRPr>
            </a:p>
          </p:txBody>
        </p:sp>
        <p:sp>
          <p:nvSpPr>
            <p:cNvPr id="29" name="Oval 28"/>
            <p:cNvSpPr/>
            <p:nvPr/>
          </p:nvSpPr>
          <p:spPr>
            <a:xfrm>
              <a:off x="1724608" y="5715001"/>
              <a:ext cx="789992" cy="114299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b="1" dirty="0" smtClean="0">
                  <a:latin typeface="NikoshBAN" pitchFamily="2" charset="0"/>
                  <a:cs typeface="NikoshBAN" pitchFamily="2" charset="0"/>
                </a:rPr>
                <a:t>পাঠ পরিচিতি</a:t>
              </a:r>
              <a:endParaRPr lang="en-US" b="1" dirty="0">
                <a:latin typeface="NikoshBAN" pitchFamily="2" charset="0"/>
                <a:cs typeface="NikoshBAN" pitchFamily="2" charset="0"/>
              </a:endParaRPr>
            </a:p>
          </p:txBody>
        </p:sp>
        <p:sp>
          <p:nvSpPr>
            <p:cNvPr id="30" name="Oval 29"/>
            <p:cNvSpPr/>
            <p:nvPr/>
          </p:nvSpPr>
          <p:spPr>
            <a:xfrm>
              <a:off x="2628900" y="5715001"/>
              <a:ext cx="723900" cy="114299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পাঠ ঘোষনা</a:t>
              </a:r>
              <a:endParaRPr lang="en-US" sz="1600" b="1" dirty="0">
                <a:latin typeface="NikoshBAN" pitchFamily="2" charset="0"/>
                <a:cs typeface="NikoshBAN" pitchFamily="2" charset="0"/>
              </a:endParaRPr>
            </a:p>
          </p:txBody>
        </p:sp>
        <p:sp>
          <p:nvSpPr>
            <p:cNvPr id="31" name="Oval 30"/>
            <p:cNvSpPr/>
            <p:nvPr/>
          </p:nvSpPr>
          <p:spPr>
            <a:xfrm>
              <a:off x="3495092" y="5715001"/>
              <a:ext cx="772108" cy="114299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শিখন</a:t>
              </a:r>
            </a:p>
            <a:p>
              <a:pPr algn="ctr"/>
              <a:r>
                <a:rPr lang="bn-BD" sz="1600" b="1" dirty="0" smtClean="0">
                  <a:latin typeface="NikoshBAN" pitchFamily="2" charset="0"/>
                  <a:cs typeface="NikoshBAN" pitchFamily="2" charset="0"/>
                </a:rPr>
                <a:t>ফ</a:t>
              </a:r>
              <a:r>
                <a:rPr lang="bn-BD" sz="1600" dirty="0" smtClean="0">
                  <a:latin typeface="NikoshBAN" pitchFamily="2" charset="0"/>
                  <a:cs typeface="NikoshBAN" pitchFamily="2" charset="0"/>
                </a:rPr>
                <a:t>ল</a:t>
              </a:r>
              <a:endParaRPr lang="en-US" sz="1600" dirty="0">
                <a:latin typeface="NikoshBAN" pitchFamily="2" charset="0"/>
                <a:cs typeface="NikoshBAN" pitchFamily="2" charset="0"/>
              </a:endParaRPr>
            </a:p>
          </p:txBody>
        </p:sp>
        <p:sp>
          <p:nvSpPr>
            <p:cNvPr id="32" name="Oval 31"/>
            <p:cNvSpPr/>
            <p:nvPr/>
          </p:nvSpPr>
          <p:spPr>
            <a:xfrm>
              <a:off x="4417267" y="5715001"/>
              <a:ext cx="840533" cy="114299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মুল </a:t>
              </a:r>
            </a:p>
            <a:p>
              <a:pPr algn="ctr"/>
              <a:r>
                <a:rPr lang="bn-BD" sz="1600" b="1" dirty="0" smtClean="0">
                  <a:solidFill>
                    <a:schemeClr val="tx1"/>
                  </a:solidFill>
                  <a:latin typeface="NikoshBAN" pitchFamily="2" charset="0"/>
                  <a:cs typeface="NikoshBAN" pitchFamily="2" charset="0"/>
                </a:rPr>
                <a:t>আলোচনা</a:t>
              </a:r>
              <a:endParaRPr lang="en-US" sz="1600" b="1" dirty="0">
                <a:solidFill>
                  <a:schemeClr val="tx1"/>
                </a:solidFill>
                <a:latin typeface="NikoshBAN" pitchFamily="2" charset="0"/>
                <a:cs typeface="NikoshBAN" pitchFamily="2" charset="0"/>
              </a:endParaRPr>
            </a:p>
          </p:txBody>
        </p:sp>
        <p:sp>
          <p:nvSpPr>
            <p:cNvPr id="33" name="Oval 32"/>
            <p:cNvSpPr/>
            <p:nvPr/>
          </p:nvSpPr>
          <p:spPr>
            <a:xfrm>
              <a:off x="5334000" y="5715001"/>
              <a:ext cx="762000" cy="11429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দলীয় </a:t>
              </a:r>
            </a:p>
            <a:p>
              <a:pPr algn="ctr"/>
              <a:r>
                <a:rPr lang="bn-BD" sz="1600" b="1" dirty="0" smtClean="0">
                  <a:latin typeface="NikoshBAN" pitchFamily="2" charset="0"/>
                  <a:cs typeface="NikoshBAN" pitchFamily="2" charset="0"/>
                </a:rPr>
                <a:t>কাজ</a:t>
              </a:r>
              <a:endParaRPr lang="en-US" sz="1600" b="1" dirty="0">
                <a:latin typeface="NikoshBAN" pitchFamily="2" charset="0"/>
                <a:cs typeface="NikoshBAN" pitchFamily="2" charset="0"/>
              </a:endParaRPr>
            </a:p>
          </p:txBody>
        </p:sp>
        <p:sp>
          <p:nvSpPr>
            <p:cNvPr id="34" name="Oval 33"/>
            <p:cNvSpPr/>
            <p:nvPr/>
          </p:nvSpPr>
          <p:spPr>
            <a:xfrm>
              <a:off x="6250733" y="5715001"/>
              <a:ext cx="759667" cy="1142999"/>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মুল্যায়ন</a:t>
              </a:r>
              <a:endParaRPr lang="en-US" sz="1600" b="1" dirty="0">
                <a:latin typeface="NikoshBAN" pitchFamily="2" charset="0"/>
                <a:cs typeface="NikoshBAN" pitchFamily="2" charset="0"/>
              </a:endParaRPr>
            </a:p>
          </p:txBody>
        </p:sp>
        <p:sp>
          <p:nvSpPr>
            <p:cNvPr id="35" name="Oval 34"/>
            <p:cNvSpPr/>
            <p:nvPr/>
          </p:nvSpPr>
          <p:spPr>
            <a:xfrm>
              <a:off x="7187682" y="5715001"/>
              <a:ext cx="813318" cy="114299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solidFill>
                    <a:schemeClr val="tx1"/>
                  </a:solidFill>
                  <a:latin typeface="NikoshBAN" pitchFamily="2" charset="0"/>
                  <a:cs typeface="NikoshBAN" pitchFamily="2" charset="0"/>
                </a:rPr>
                <a:t>বাড়ীর</a:t>
              </a:r>
            </a:p>
            <a:p>
              <a:pPr algn="ctr"/>
              <a:r>
                <a:rPr lang="bn-BD" sz="1600" b="1" dirty="0" smtClean="0">
                  <a:solidFill>
                    <a:schemeClr val="tx1"/>
                  </a:solidFill>
                  <a:latin typeface="NikoshBAN" pitchFamily="2" charset="0"/>
                  <a:cs typeface="NikoshBAN" pitchFamily="2" charset="0"/>
                </a:rPr>
                <a:t>কাজ</a:t>
              </a:r>
              <a:endParaRPr lang="en-US" sz="1600" b="1" dirty="0">
                <a:solidFill>
                  <a:schemeClr val="tx1"/>
                </a:solidFill>
                <a:latin typeface="NikoshBAN" pitchFamily="2" charset="0"/>
                <a:cs typeface="NikoshBAN" pitchFamily="2" charset="0"/>
              </a:endParaRPr>
            </a:p>
          </p:txBody>
        </p:sp>
        <p:sp>
          <p:nvSpPr>
            <p:cNvPr id="36" name="Oval 35"/>
            <p:cNvSpPr/>
            <p:nvPr/>
          </p:nvSpPr>
          <p:spPr>
            <a:xfrm>
              <a:off x="8178283" y="5715000"/>
              <a:ext cx="813318" cy="114299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BD" sz="1600" b="1" dirty="0" smtClean="0">
                  <a:latin typeface="NikoshBAN" pitchFamily="2" charset="0"/>
                  <a:cs typeface="NikoshBAN" pitchFamily="2" charset="0"/>
                </a:rPr>
                <a:t>ধন্য</a:t>
              </a:r>
            </a:p>
            <a:p>
              <a:pPr algn="ctr"/>
              <a:r>
                <a:rPr lang="bn-BD" sz="1600" b="1" dirty="0" smtClean="0">
                  <a:latin typeface="NikoshBAN" pitchFamily="2" charset="0"/>
                  <a:cs typeface="NikoshBAN" pitchFamily="2" charset="0"/>
                </a:rPr>
                <a:t>বাদ</a:t>
              </a:r>
              <a:endParaRPr lang="en-US" sz="1600" b="1" dirty="0">
                <a:latin typeface="NikoshBAN" pitchFamily="2" charset="0"/>
                <a:cs typeface="NikoshBAN" pitchFamily="2" charset="0"/>
              </a:endParaRPr>
            </a:p>
          </p:txBody>
        </p:sp>
      </p:grpSp>
    </p:spTree>
    <p:extLst>
      <p:ext uri="{BB962C8B-B14F-4D97-AF65-F5344CB8AC3E}">
        <p14:creationId xmlns:p14="http://schemas.microsoft.com/office/powerpoint/2010/main" val="6857130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2" end="2"/>
                                            </p:txEl>
                                          </p:spTgt>
                                        </p:tgtEl>
                                        <p:attrNameLst>
                                          <p:attrName>ppt_w</p:attrName>
                                        </p:attrNameLst>
                                      </p:cBhvr>
                                    </p:anim>
                                    <p:anim by="(#ppt_w*0.50)" calcmode="lin" valueType="num">
                                      <p:cBhvr>
                                        <p:cTn id="8" dur="500" decel="50000" autoRev="1" fill="hold">
                                          <p:stCondLst>
                                            <p:cond delay="0"/>
                                          </p:stCondLst>
                                        </p:cTn>
                                        <p:tgtEl>
                                          <p:spTgt spid="3">
                                            <p:txEl>
                                              <p:pRg st="2" end="2"/>
                                            </p:txEl>
                                          </p:spTgt>
                                        </p:tgtEl>
                                        <p:attrNameLst>
                                          <p:attrName>ppt_x</p:attrName>
                                        </p:attrNameLst>
                                      </p:cBhvr>
                                    </p:anim>
                                    <p:anim from="(-#ppt_h/2)" to="(#ppt_y)" calcmode="lin" valueType="num">
                                      <p:cBhvr>
                                        <p:cTn id="9" dur="1000" fill="hold">
                                          <p:stCondLst>
                                            <p:cond delay="0"/>
                                          </p:stCondLst>
                                        </p:cTn>
                                        <p:tgtEl>
                                          <p:spTgt spid="3">
                                            <p:txEl>
                                              <p:pRg st="2" end="2"/>
                                            </p:txEl>
                                          </p:spTgt>
                                        </p:tgtEl>
                                        <p:attrNameLst>
                                          <p:attrName>ppt_y</p:attrName>
                                        </p:attrNameLst>
                                      </p:cBhvr>
                                    </p:anim>
                                    <p:animRot by="21600000">
                                      <p:cBhvr>
                                        <p:cTn id="10" dur="1000" fill="hold">
                                          <p:stCondLst>
                                            <p:cond delay="0"/>
                                          </p:stCondLst>
                                        </p:cTn>
                                        <p:tgtEl>
                                          <p:spTgt spid="3">
                                            <p:txEl>
                                              <p:pRg st="2" end="2"/>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3" end="3"/>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3" end="3"/>
                                            </p:txEl>
                                          </p:spTgt>
                                        </p:tgtEl>
                                        <p:attrNameLst>
                                          <p:attrName>ppt_w</p:attrName>
                                        </p:attrNameLst>
                                      </p:cBhvr>
                                    </p:anim>
                                    <p:anim by="(#ppt_w*0.50)" calcmode="lin" valueType="num">
                                      <p:cBhvr>
                                        <p:cTn id="14" dur="500" decel="50000" autoRev="1" fill="hold">
                                          <p:stCondLst>
                                            <p:cond delay="0"/>
                                          </p:stCondLst>
                                        </p:cTn>
                                        <p:tgtEl>
                                          <p:spTgt spid="3">
                                            <p:txEl>
                                              <p:pRg st="3" end="3"/>
                                            </p:txEl>
                                          </p:spTgt>
                                        </p:tgtEl>
                                        <p:attrNameLst>
                                          <p:attrName>ppt_x</p:attrName>
                                        </p:attrNameLst>
                                      </p:cBhvr>
                                    </p:anim>
                                    <p:anim from="(-#ppt_h/2)" to="(#ppt_y)" calcmode="lin" valueType="num">
                                      <p:cBhvr>
                                        <p:cTn id="15" dur="1000" fill="hold">
                                          <p:stCondLst>
                                            <p:cond delay="0"/>
                                          </p:stCondLst>
                                        </p:cTn>
                                        <p:tgtEl>
                                          <p:spTgt spid="3">
                                            <p:txEl>
                                              <p:pRg st="3" end="3"/>
                                            </p:txEl>
                                          </p:spTgt>
                                        </p:tgtEl>
                                        <p:attrNameLst>
                                          <p:attrName>ppt_y</p:attrName>
                                        </p:attrNameLst>
                                      </p:cBhvr>
                                    </p:anim>
                                    <p:animRot by="21600000">
                                      <p:cBhvr>
                                        <p:cTn id="16" dur="1000" fill="hold">
                                          <p:stCondLst>
                                            <p:cond delay="0"/>
                                          </p:stCondLst>
                                        </p:cTn>
                                        <p:tgtEl>
                                          <p:spTgt spid="3">
                                            <p:txEl>
                                              <p:pRg st="3" end="3"/>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800" decel="100000"/>
                                        <p:tgtEl>
                                          <p:spTgt spid="3">
                                            <p:txEl>
                                              <p:pRg st="5" end="5"/>
                                            </p:txEl>
                                          </p:spTgt>
                                        </p:tgtEl>
                                      </p:cBhvr>
                                    </p:animEffect>
                                    <p:anim calcmode="lin" valueType="num">
                                      <p:cBhvr>
                                        <p:cTn id="30"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31"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32"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Scale>
                                      <p:cBhvr>
                                        <p:cTn id="39"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3">
                                            <p:txEl>
                                              <p:pRg st="6" end="6"/>
                                            </p:txEl>
                                          </p:spTgt>
                                        </p:tgtEl>
                                        <p:attrNameLst>
                                          <p:attrName>ppt_x</p:attrName>
                                          <p:attrName>ppt_y</p:attrName>
                                        </p:attrNameLst>
                                      </p:cBhvr>
                                    </p:animMotion>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nodeType="clickEffect">
                                  <p:stCondLst>
                                    <p:cond delay="0"/>
                                  </p:stCondLst>
                                  <p:iterate type="lt">
                                    <p:tmPct val="10000"/>
                                  </p:iterate>
                                  <p:childTnLst>
                                    <p:set>
                                      <p:cBhvr>
                                        <p:cTn id="45" dur="1" fill="hold">
                                          <p:stCondLst>
                                            <p:cond delay="0"/>
                                          </p:stCondLst>
                                        </p:cTn>
                                        <p:tgtEl>
                                          <p:spTgt spid="3">
                                            <p:txEl>
                                              <p:pRg st="7" end="7"/>
                                            </p:txEl>
                                          </p:spTgt>
                                        </p:tgtEl>
                                        <p:attrNameLst>
                                          <p:attrName>style.visibility</p:attrName>
                                        </p:attrNameLst>
                                      </p:cBhvr>
                                      <p:to>
                                        <p:strVal val="visible"/>
                                      </p:to>
                                    </p:set>
                                    <p:anim by="(-#ppt_w*2)" calcmode="lin" valueType="num">
                                      <p:cBhvr rctx="PPT">
                                        <p:cTn id="46" dur="500" autoRev="1" fill="hold">
                                          <p:stCondLst>
                                            <p:cond delay="0"/>
                                          </p:stCondLst>
                                        </p:cTn>
                                        <p:tgtEl>
                                          <p:spTgt spid="3">
                                            <p:txEl>
                                              <p:pRg st="7" end="7"/>
                                            </p:txEl>
                                          </p:spTgt>
                                        </p:tgtEl>
                                        <p:attrNameLst>
                                          <p:attrName>ppt_w</p:attrName>
                                        </p:attrNameLst>
                                      </p:cBhvr>
                                    </p:anim>
                                    <p:anim by="(#ppt_w*0.50)" calcmode="lin" valueType="num">
                                      <p:cBhvr>
                                        <p:cTn id="47" dur="500" decel="50000" autoRev="1" fill="hold">
                                          <p:stCondLst>
                                            <p:cond delay="0"/>
                                          </p:stCondLst>
                                        </p:cTn>
                                        <p:tgtEl>
                                          <p:spTgt spid="3">
                                            <p:txEl>
                                              <p:pRg st="7" end="7"/>
                                            </p:txEl>
                                          </p:spTgt>
                                        </p:tgtEl>
                                        <p:attrNameLst>
                                          <p:attrName>ppt_x</p:attrName>
                                        </p:attrNameLst>
                                      </p:cBhvr>
                                    </p:anim>
                                    <p:anim from="(-#ppt_h/2)" to="(#ppt_y)" calcmode="lin" valueType="num">
                                      <p:cBhvr>
                                        <p:cTn id="48" dur="1000" fill="hold">
                                          <p:stCondLst>
                                            <p:cond delay="0"/>
                                          </p:stCondLst>
                                        </p:cTn>
                                        <p:tgtEl>
                                          <p:spTgt spid="3">
                                            <p:txEl>
                                              <p:pRg st="7" end="7"/>
                                            </p:txEl>
                                          </p:spTgt>
                                        </p:tgtEl>
                                        <p:attrNameLst>
                                          <p:attrName>ppt_y</p:attrName>
                                        </p:attrNameLst>
                                      </p:cBhvr>
                                    </p:anim>
                                    <p:animRot by="21600000">
                                      <p:cBhvr>
                                        <p:cTn id="49" dur="1000" fill="hold">
                                          <p:stCondLst>
                                            <p:cond delay="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8412</TotalTime>
  <Words>1124</Words>
  <Application>Microsoft Office PowerPoint</Application>
  <PresentationFormat>On-screen Show (4:3)</PresentationFormat>
  <Paragraphs>424</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swapon</dc:creator>
  <cp:lastModifiedBy>swapon</cp:lastModifiedBy>
  <cp:revision>172</cp:revision>
  <dcterms:created xsi:type="dcterms:W3CDTF">2013-09-03T08:31:52Z</dcterms:created>
  <dcterms:modified xsi:type="dcterms:W3CDTF">2014-04-21T17:08:49Z</dcterms:modified>
</cp:coreProperties>
</file>